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</p:sldIdLst>
  <p:sldSz cy="3244850" cx="5765800"/>
  <p:notesSz cx="5765800" cy="3244850"/>
  <p:embeddedFontLst>
    <p:embeddedFont>
      <p:font typeface="Roboto"/>
      <p:regular r:id="rId92"/>
      <p:bold r:id="rId93"/>
      <p:italic r:id="rId94"/>
      <p:boldItalic r:id="rId95"/>
    </p:embeddedFont>
    <p:embeddedFont>
      <p:font typeface="Tahoma"/>
      <p:regular r:id="rId96"/>
      <p:bold r:id="rId97"/>
    </p:embeddedFont>
    <p:embeddedFont>
      <p:font typeface="Book Antiqua"/>
      <p:regular r:id="rId98"/>
      <p:bold r:id="rId99"/>
      <p:italic r:id="rId100"/>
      <p:boldItalic r:id="rId101"/>
    </p:embeddedFont>
    <p:embeddedFont>
      <p:font typeface="Cambria Math"/>
      <p:regular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103" roundtripDataSignature="AMtx7mhG9qbMLz5cgSNc06DHJd06++/n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415E6C-23F5-40C7-B674-1AF899B95C04}">
  <a:tblStyle styleId="{A7415E6C-23F5-40C7-B674-1AF899B95C0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55C8B59-4359-4A7D-A478-8C8516B552D2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customschemas.google.com/relationships/presentationmetadata" Target="metadata"/><Relationship Id="rId102" Type="http://schemas.openxmlformats.org/officeDocument/2006/relationships/font" Target="fonts/CambriaMath-regular.fntdata"/><Relationship Id="rId101" Type="http://schemas.openxmlformats.org/officeDocument/2006/relationships/font" Target="fonts/BookAntiqua-boldItalic.fntdata"/><Relationship Id="rId100" Type="http://schemas.openxmlformats.org/officeDocument/2006/relationships/font" Target="fonts/BookAntiqua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Tahoma-bold.fntdata"/><Relationship Id="rId96" Type="http://schemas.openxmlformats.org/officeDocument/2006/relationships/font" Target="fonts/Tahoma-regular.fntdata"/><Relationship Id="rId11" Type="http://schemas.openxmlformats.org/officeDocument/2006/relationships/slide" Target="slides/slide5.xml"/><Relationship Id="rId99" Type="http://schemas.openxmlformats.org/officeDocument/2006/relationships/font" Target="fonts/BookAntiqua-bold.fntdata"/><Relationship Id="rId10" Type="http://schemas.openxmlformats.org/officeDocument/2006/relationships/slide" Target="slides/slide4.xml"/><Relationship Id="rId98" Type="http://schemas.openxmlformats.org/officeDocument/2006/relationships/font" Target="fonts/BookAntiqua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" name="Google Shape;105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1f8cdc83de_0_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31f8cdc83de_0_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08c8cad62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208c8cad62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f8cdc83de_0_3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1f8cdc83de_0_38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1f8cdc83de_0_56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" name="Google Shape;157;g31f8cdc83de_0_56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1f8cdc83de_0_145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1f8cdc83de_0_145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f8cdc83de_0_153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g31f8cdc83de_0_153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f8cdc83de_0_949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2" name="Google Shape;192;g31f8cdc83de_0_949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1f8cdc83de_0_867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1f8cdc83de_0_867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1f8cdc83de_0_1017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8" name="Google Shape;208;g31f8cdc83de_0_1017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f8cdc83de_0_1024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1f8cdc83de_0_1024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f8cdc83de_0_1030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1f8cdc83de_0_1030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1f8cdc83de_0_158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2" name="Google Shape;232;g31f8cdc83de_0_158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1f8cdc83de_0_163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g31f8cdc83de_0_163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f8cdc83de_0_16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31f8cdc83de_0_1652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f8cdc83de_0_166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g31f8cdc83de_0_166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1f8cdc83de_0_16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1f8cdc83de_0_16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f8cdc83de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g31f8cdc83de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f8cdc83de_0_16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31f8cdc83de_0_16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1f8cdc83de_0_169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5" name="Google Shape;275;g31f8cdc83de_0_169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ff6e4d82b_0_3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2" name="Google Shape;282;g31ff6e4d82b_0_3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1ff6e4d82b_0_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31ff6e4d82b_0_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f8cdc83de_0_163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4" name="Google Shape;294;g31f8cdc83de_0_163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1f8cdc83de_0_1234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31f8cdc83de_0_1234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1f8cdc83de_0_124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0" name="Google Shape;310;g31f8cdc83de_0_124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f8cdc83de_0_1247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31f8cdc83de_0_1247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1f8cdc83de_0_1253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6" name="Google Shape;326;g31f8cdc83de_0_1253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f8cdc83de_0_116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31f8cdc83de_0_116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" name="Google Shape;61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6" name="Google Shape;346;p17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ff6e4d82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5" name="Google Shape;355;g31ff6e4d82b_0_0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1f8cdc83de_0_132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4" name="Google Shape;374;g31f8cdc83de_0_1328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1f8cdc83de_0_1512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g31f8cdc83de_0_1512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1f8cdc83de_0_151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8" name="Google Shape;388;g31f8cdc83de_0_1518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1f8cdc83de_0_1523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1f8cdc83de_0_1523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f8cdc83de_0_152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31f8cdc83de_0_1528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1f8cdc83de_0_1533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9" name="Google Shape;409;g31f8cdc83de_0_1533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1f8cdc83de_0_174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g31f8cdc83de_0_174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1f8cdc83de_0_15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31f8cdc83de_0_155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1f8cdc83de_0_175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4" name="Google Shape;424;g31f8cdc83de_0_1755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1f8cdc83de_0_201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g31f8cdc83de_0_20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1f8cdc83de_0_17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0" name="Google Shape;450;g31f8cdc83de_0_17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1f8cdc83de_0_177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31f8cdc83de_0_177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f8cdc83de_0_178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g31f8cdc83de_0_178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f8cdc83de_0_179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31f8cdc83de_0_179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f8cdc83de_0_180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31f8cdc83de_0_180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ff6e4d82b_0_1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6" name="Google Shape;496;g31ff6e4d82b_0_1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1f8cdc83de_0_1887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31f8cdc83de_0_1887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1f8cdc83de_0_208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31f8cdc83de_0_208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1f8cdc83de_0_2092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2" name="Google Shape;522;g31f8cdc83de_0_2092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1f8cdc83de_0_2099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1f8cdc83de_0_2099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1f8cdc83de_0_2105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2" name="Google Shape;542;g31f8cdc83de_0_2105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1f8cdc83de_0_211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2" name="Google Shape;552;g31f8cdc83de_0_211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f8cdc83de_0_2126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2" name="Google Shape;562;g31f8cdc83de_0_2126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1f8cdc83de_0_187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2" name="Google Shape;572;g31f8cdc83de_0_187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21ef0433ab_4_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9" name="Google Shape;579;g321ef0433ab_4_2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7" name="Google Shape;587;p2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7543373484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37543373484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1f8cdc83de_0_384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3" name="Google Shape;603;g31f8cdc83de_0_384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f8cdc83de_0_16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31f8cdc83de_0_168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1f8cdc83de_0_455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1" name="Google Shape;631;g31f8cdc83de_0_455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31f8cdc83de_0_463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9" name="Google Shape;639;g31f8cdc83de_0_463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1f8cdc83de_0_471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7" name="Google Shape;647;g31f8cdc83de_0_471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1f8cdc83de_0_479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5" name="Google Shape;655;g31f8cdc83de_0_479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1f8cdc83de_0_487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3" name="Google Shape;663;g31f8cdc83de_0_487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1f8cdc83de_0_494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1" name="Google Shape;671;g31f8cdc83de_0_494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1f8cdc83de_0_500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9" name="Google Shape;679;g31f8cdc83de_0_500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1f8cdc83de_0_506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7" name="Google Shape;687;g31f8cdc83de_0_506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1f8cdc83de_0_512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5" name="Google Shape;695;g31f8cdc83de_0_512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1f8cdc83de_0_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31f8cdc83de_0_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1f8cdc83de_0_51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3" name="Google Shape;703;g31f8cdc83de_0_518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1f8cdc83de_0_524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g31f8cdc83de_0_524:notes"/>
          <p:cNvSpPr/>
          <p:nvPr>
            <p:ph idx="2" type="sldImg"/>
          </p:nvPr>
        </p:nvSpPr>
        <p:spPr>
          <a:xfrm>
            <a:off x="319391" y="243358"/>
            <a:ext cx="51276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p22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7543373484_0_18:notes"/>
          <p:cNvSpPr txBox="1"/>
          <p:nvPr>
            <p:ph idx="1" type="body"/>
          </p:nvPr>
        </p:nvSpPr>
        <p:spPr>
          <a:xfrm>
            <a:off x="576567" y="1541298"/>
            <a:ext cx="46128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26" name="Google Shape;726;g37543373484_0_18:notes"/>
          <p:cNvSpPr/>
          <p:nvPr>
            <p:ph idx="2" type="sldImg"/>
          </p:nvPr>
        </p:nvSpPr>
        <p:spPr>
          <a:xfrm>
            <a:off x="1801813" y="242888"/>
            <a:ext cx="2162100" cy="1217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2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35" name="Google Shape;735;p2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21adffe467_0_1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1" name="Google Shape;741;g321adffe467_0_1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" name="Google Shape;97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7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" type="body"/>
          </p:nvPr>
        </p:nvSpPr>
        <p:spPr>
          <a:xfrm>
            <a:off x="171399" y="882066"/>
            <a:ext cx="2570480" cy="1697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8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0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0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ctrTitle"/>
          </p:nvPr>
        </p:nvSpPr>
        <p:spPr>
          <a:xfrm>
            <a:off x="1829180" y="165353"/>
            <a:ext cx="193484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6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" type="body"/>
          </p:nvPr>
        </p:nvSpPr>
        <p:spPr>
          <a:xfrm>
            <a:off x="171399" y="882066"/>
            <a:ext cx="2570480" cy="16973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6"/>
          <p:cNvSpPr txBox="1"/>
          <p:nvPr>
            <p:ph idx="12" type="sldNum"/>
          </p:nvPr>
        </p:nvSpPr>
        <p:spPr>
          <a:xfrm>
            <a:off x="5347970" y="3104757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Relationship Id="rId4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6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5.jpg"/><Relationship Id="rId4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jpg"/><Relationship Id="rId4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jpg"/><Relationship Id="rId4" Type="http://schemas.openxmlformats.org/officeDocument/2006/relationships/image" Target="../media/image53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1.jpg"/><Relationship Id="rId4" Type="http://schemas.openxmlformats.org/officeDocument/2006/relationships/image" Target="../media/image53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9.jpg"/><Relationship Id="rId4" Type="http://schemas.openxmlformats.org/officeDocument/2006/relationships/image" Target="../media/image53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jpg"/><Relationship Id="rId4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jpg"/><Relationship Id="rId4" Type="http://schemas.openxmlformats.org/officeDocument/2006/relationships/image" Target="../media/image63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jpg"/><Relationship Id="rId4" Type="http://schemas.openxmlformats.org/officeDocument/2006/relationships/image" Target="../media/image6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8.jpg"/><Relationship Id="rId4" Type="http://schemas.openxmlformats.org/officeDocument/2006/relationships/image" Target="../media/image59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8.jpg"/><Relationship Id="rId4" Type="http://schemas.openxmlformats.org/officeDocument/2006/relationships/image" Target="../media/image7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8.jpg"/><Relationship Id="rId4" Type="http://schemas.openxmlformats.org/officeDocument/2006/relationships/image" Target="../media/image6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jpg"/><Relationship Id="rId4" Type="http://schemas.openxmlformats.org/officeDocument/2006/relationships/slide" Target="/ppt/slides/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8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Relationship Id="rId5" Type="http://schemas.openxmlformats.org/officeDocument/2006/relationships/image" Target="../media/image77.png"/><Relationship Id="rId6" Type="http://schemas.openxmlformats.org/officeDocument/2006/relationships/image" Target="../media/image7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4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3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1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6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3.jpg"/><Relationship Id="rId4" Type="http://schemas.openxmlformats.org/officeDocument/2006/relationships/slide" Target="/ppt/slides/slide67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2.gif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visualgo.net/en/heap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061400" y="1111675"/>
            <a:ext cx="3556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43535" marR="325755" rtl="0" algn="ctr">
              <a:lnSpc>
                <a:spcPct val="12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D4452"/>
                </a:solidFill>
                <a:latin typeface="Tahoma"/>
                <a:ea typeface="Tahoma"/>
                <a:cs typeface="Tahoma"/>
                <a:sym typeface="Tahoma"/>
              </a:rPr>
              <a:t>Lecture : Heap, Heap Sort </a:t>
            </a:r>
            <a:endParaRPr b="0" i="0" sz="13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 txBox="1"/>
          <p:nvPr>
            <p:ph type="title"/>
          </p:nvPr>
        </p:nvSpPr>
        <p:spPr>
          <a:xfrm>
            <a:off x="2059500" y="103375"/>
            <a:ext cx="2250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Min Heap Property</a:t>
            </a:r>
            <a:endParaRPr/>
          </a:p>
        </p:txBody>
      </p:sp>
      <p:sp>
        <p:nvSpPr>
          <p:cNvPr id="108" name="Google Shape;108;p11"/>
          <p:cNvSpPr txBox="1"/>
          <p:nvPr/>
        </p:nvSpPr>
        <p:spPr>
          <a:xfrm>
            <a:off x="126288" y="424433"/>
            <a:ext cx="54984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4780" lvl="0" marL="288290" marR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node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 satisfies the min-heap property: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 </a:t>
            </a: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b="0" i="1" lang="en-US" sz="12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≤ </a:t>
            </a: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2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0" i="0" lang="en-US" sz="12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].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Here, A[i] is an internal node.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4780" lvl="0" marL="28829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Hence, the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smallest element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in a min-heap is stored at the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288290" marR="5080" rtl="0" algn="l">
              <a:lnSpc>
                <a:spcPct val="115833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Min-heaps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commonly implement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which have many applications, e.g., in shortest paths computation.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411" y="1859280"/>
            <a:ext cx="1804187" cy="117451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p14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7" name="Google Shape;117;p14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311475" y="416450"/>
            <a:ext cx="506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array with values (23, 17, 14, 6, 13, 10, 1, 5, 7, 12)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f8cdc83de_0_23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g31f8cdc83de_0_23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5" name="Google Shape;125;g31f8cdc83de_0_23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6" name="Google Shape;126;g31f8cdc83de_0_23"/>
          <p:cNvSpPr txBox="1"/>
          <p:nvPr/>
        </p:nvSpPr>
        <p:spPr>
          <a:xfrm>
            <a:off x="311475" y="416450"/>
            <a:ext cx="506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array with values (23, 17, 14, 6, 13, 10, 1, 5, 7, 12)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     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en-US" sz="1100">
                <a:solidFill>
                  <a:srgbClr val="0000FF"/>
                </a:solidFill>
              </a:rPr>
              <a:t>1    2    3    4  5     6   7  8  9  10</a:t>
            </a:r>
            <a:endParaRPr b="0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31f8cdc83de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50" y="1113562"/>
            <a:ext cx="2718116" cy="186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08c8cad62_0_0"/>
          <p:cNvSpPr txBox="1"/>
          <p:nvPr/>
        </p:nvSpPr>
        <p:spPr>
          <a:xfrm>
            <a:off x="2446147" y="103377"/>
            <a:ext cx="1248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Home Work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3" name="Google Shape;133;g3208c8cad62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g3208c8cad62_0_0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g3208c8cad62_0_0"/>
          <p:cNvSpPr txBox="1"/>
          <p:nvPr/>
        </p:nvSpPr>
        <p:spPr>
          <a:xfrm>
            <a:off x="311475" y="416450"/>
            <a:ext cx="5061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 the array with values (23, 17, 14, 6, 13, 10, 1,  5, 7, 12)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max-heap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               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              1   2    3   4    5    6   7  8   9  10</a:t>
            </a:r>
            <a:endParaRPr b="1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g3208c8cad62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50" y="1113562"/>
            <a:ext cx="2718116" cy="186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208c8cad62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0350" y="1115151"/>
            <a:ext cx="2692625" cy="1845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1f8cdc83de_0_38"/>
          <p:cNvSpPr txBox="1"/>
          <p:nvPr/>
        </p:nvSpPr>
        <p:spPr>
          <a:xfrm>
            <a:off x="1683950" y="103375"/>
            <a:ext cx="2510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Operations on max heap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3" name="Google Shape;143;g31f8cdc83de_0_38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g31f8cdc83de_0_38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18/27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g31f8cdc83de_0_38"/>
          <p:cNvSpPr txBox="1"/>
          <p:nvPr/>
        </p:nvSpPr>
        <p:spPr>
          <a:xfrm>
            <a:off x="41075" y="271850"/>
            <a:ext cx="5627400" cy="29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heapif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i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Ensure the heap property of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array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starting at node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Also known as “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sink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” operation since it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sinks the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lighter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elements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down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tree.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8801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-k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y(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i , key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Increase the value of element at node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key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ensure the heap property of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by 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moving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larger 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elements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upwards.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Also known as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“swim”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operation as it 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moves larger elements upwards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88011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ert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A, key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Insert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key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the heap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maintaining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’s heap property.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0" rtl="0" algn="l">
              <a:lnSpc>
                <a:spcPct val="115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●"/>
            </a:pP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get_maximum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return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element with largest key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0" rtl="0" algn="l">
              <a:lnSpc>
                <a:spcPct val="115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●"/>
            </a:pP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-m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Extract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largest element from heap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sng" cap="none" strike="noStrike">
                <a:solidFill>
                  <a:srgbClr val="C00000"/>
                </a:solidFill>
                <a:latin typeface="Tahoma"/>
                <a:ea typeface="Tahoma"/>
                <a:cs typeface="Tahoma"/>
                <a:sym typeface="Tahoma"/>
              </a:rPr>
              <a:t>Referred as “Delete_max” in the notes</a:t>
            </a:r>
            <a:endParaRPr b="0" i="0" sz="1100" u="none" cap="none" strike="noStrike">
              <a:solidFill>
                <a:srgbClr val="C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il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d-m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ax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– Build a max heap given an array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1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450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</a:t>
            </a:r>
            <a:r>
              <a:rPr b="1" i="0" lang="en-US" sz="1100" u="none" cap="small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rt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– Sort the elements in array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the heap operations.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84150" lvl="0" marL="257175" marR="4508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Get_heap_size():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Number of nodes in heap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024550" y="162300"/>
            <a:ext cx="317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151" name="Google Shape;151;p15"/>
          <p:cNvSpPr txBox="1"/>
          <p:nvPr/>
        </p:nvSpPr>
        <p:spPr>
          <a:xfrm>
            <a:off x="130850" y="755425"/>
            <a:ext cx="29088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8750" marR="0" rtl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700" lvl="0" marL="158750" marR="0" rtl="0" algn="l">
              <a:lnSpc>
                <a:spcPct val="1191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Precondition: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7795" lvl="1" marL="434975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Subtree rooted at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Left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is max heap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7795" lvl="1" marL="4349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Subtree rooted at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Right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is max heap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700" lvl="0" marL="158750" marR="0" rtl="0" algn="l">
              <a:lnSpc>
                <a:spcPct val="100000"/>
              </a:lnSpc>
              <a:spcBef>
                <a:spcPts val="29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1" i="0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Postcondition: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l">
              <a:lnSpc>
                <a:spcPct val="98800"/>
              </a:lnSpc>
              <a:spcBef>
                <a:spcPts val="25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After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−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Heapify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completes, the subtree rooted at i will be a max heap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2" name="Google Shape;1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0425" y="594257"/>
            <a:ext cx="2592650" cy="21237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21/27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1f8cdc83de_0_56"/>
          <p:cNvSpPr txBox="1"/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pic>
        <p:nvPicPr>
          <p:cNvPr id="160" name="Google Shape;160;g31f8cdc83de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026" y="688324"/>
            <a:ext cx="3331325" cy="22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1f8cdc83de_0_5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g31f8cdc83de_0_5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f8cdc83de_0_145"/>
          <p:cNvSpPr txBox="1"/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sp>
        <p:nvSpPr>
          <p:cNvPr id="168" name="Google Shape;168;g31f8cdc83de_0_14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g31f8cdc83de_0_14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0" name="Google Shape;170;g31f8cdc83de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813" y="676760"/>
            <a:ext cx="3000743" cy="204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1f8cdc83de_0_153"/>
          <p:cNvSpPr txBox="1"/>
          <p:nvPr>
            <p:ph type="title"/>
          </p:nvPr>
        </p:nvSpPr>
        <p:spPr>
          <a:xfrm>
            <a:off x="932026" y="152175"/>
            <a:ext cx="43215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Example of </a:t>
            </a:r>
            <a:r>
              <a:rPr lang="en-US"/>
              <a:t>m</a:t>
            </a:r>
            <a:r>
              <a:rPr lang="en-US" cap="small"/>
              <a:t>ax</a:t>
            </a:r>
            <a:r>
              <a:rPr lang="en-US"/>
              <a:t>-</a:t>
            </a:r>
            <a:r>
              <a:rPr lang="en-US" cap="small"/>
              <a:t>heapif</a:t>
            </a:r>
            <a:r>
              <a:rPr lang="en-US"/>
              <a:t>y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(“sink”) operation</a:t>
            </a:r>
            <a:endParaRPr/>
          </a:p>
        </p:txBody>
      </p:sp>
      <p:sp>
        <p:nvSpPr>
          <p:cNvPr id="176" name="Google Shape;176;g31f8cdc83de_0_15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g31f8cdc83de_0_15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13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g31f8cdc83de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488" y="682535"/>
            <a:ext cx="3000743" cy="2049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/>
          <p:nvPr/>
        </p:nvSpPr>
        <p:spPr>
          <a:xfrm>
            <a:off x="879950" y="94575"/>
            <a:ext cx="40437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none" cap="none" strike="noStrike">
                <a:solidFill>
                  <a:srgbClr val="394663"/>
                </a:solidFill>
                <a:latin typeface="Arial"/>
                <a:ea typeface="Arial"/>
                <a:cs typeface="Arial"/>
                <a:sym typeface="Arial"/>
              </a:rPr>
              <a:t>Max </a:t>
            </a:r>
            <a:r>
              <a:rPr b="0" i="1" lang="en-US" sz="1800" u="none" cap="none" strike="noStrike">
                <a:solidFill>
                  <a:srgbClr val="394663"/>
                </a:solidFill>
                <a:latin typeface="Verdana"/>
                <a:ea typeface="Verdana"/>
                <a:cs typeface="Verdana"/>
                <a:sym typeface="Verdana"/>
              </a:rPr>
              <a:t>− </a:t>
            </a:r>
            <a:r>
              <a:rPr b="0" i="1" lang="en-US" sz="1800" u="none" cap="none" strike="noStrike">
                <a:solidFill>
                  <a:srgbClr val="394663"/>
                </a:solidFill>
                <a:latin typeface="Arial"/>
                <a:ea typeface="Arial"/>
                <a:cs typeface="Arial"/>
                <a:sym typeface="Arial"/>
              </a:rPr>
              <a:t>Heapify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(“sink”)</a:t>
            </a:r>
            <a:r>
              <a:rPr b="0" i="0" lang="en-US" sz="1800" u="none" cap="none" strike="noStrike">
                <a:solidFill>
                  <a:srgbClr val="39466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358205" y="569950"/>
            <a:ext cx="2878500" cy="1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A= [16, 4, 10, 14, 7, 9, 3, 2, 8, 1]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5" name="Google Shape;185;p18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86" name="Google Shape;186;p18"/>
          <p:cNvGrpSpPr/>
          <p:nvPr/>
        </p:nvGrpSpPr>
        <p:grpSpPr>
          <a:xfrm>
            <a:off x="127375" y="569947"/>
            <a:ext cx="5570725" cy="2449715"/>
            <a:chOff x="1105725" y="634910"/>
            <a:chExt cx="5570725" cy="2449715"/>
          </a:xfrm>
        </p:grpSpPr>
        <p:pic>
          <p:nvPicPr>
            <p:cNvPr id="187" name="Google Shape;18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15050" y="634910"/>
              <a:ext cx="2461400" cy="201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05725" y="973662"/>
              <a:ext cx="3019799" cy="2110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8"/>
          <p:cNvSpPr txBox="1"/>
          <p:nvPr/>
        </p:nvSpPr>
        <p:spPr>
          <a:xfrm>
            <a:off x="523443" y="3121710"/>
            <a:ext cx="2040255" cy="89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l">
              <a:lnSpc>
                <a:spcPct val="11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https://www2.hawaii.edu/~nodari/teaching/s18/Notes/Topic-09.html</a:t>
            </a:r>
            <a:endParaRPr b="0" i="0" sz="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/>
        </p:nvSpPr>
        <p:spPr>
          <a:xfrm>
            <a:off x="2279700" y="162300"/>
            <a:ext cx="1009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Overview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125374" y="1071117"/>
            <a:ext cx="13875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17170" lvl="0" marL="229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16534" lvl="0" marL="22923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Heapsort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f8cdc83de_0_949"/>
          <p:cNvSpPr txBox="1"/>
          <p:nvPr>
            <p:ph type="title"/>
          </p:nvPr>
        </p:nvSpPr>
        <p:spPr>
          <a:xfrm>
            <a:off x="633025" y="213400"/>
            <a:ext cx="49437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r>
              <a:rPr lang="en-US"/>
              <a:t>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/>
          </a:p>
        </p:txBody>
      </p:sp>
      <p:sp>
        <p:nvSpPr>
          <p:cNvPr id="195" name="Google Shape;195;g31f8cdc83de_0_949"/>
          <p:cNvSpPr txBox="1"/>
          <p:nvPr/>
        </p:nvSpPr>
        <p:spPr>
          <a:xfrm>
            <a:off x="657626" y="636550"/>
            <a:ext cx="4362900" cy="22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92430" lvl="0" marL="40513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 error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“new key is smaller than current key”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and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25145" lvl="0" marL="5378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exchange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↔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20725" lvl="0" marL="73342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Time complexity: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node may move from leaf to root due to increased value, 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So, T(n) = O(h) = O(log n).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1f8cdc83de_0_949"/>
          <p:cNvSpPr txBox="1"/>
          <p:nvPr/>
        </p:nvSpPr>
        <p:spPr>
          <a:xfrm>
            <a:off x="633016" y="3125520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1f8cdc83de_0_949"/>
          <p:cNvSpPr txBox="1"/>
          <p:nvPr/>
        </p:nvSpPr>
        <p:spPr>
          <a:xfrm>
            <a:off x="5316337" y="3125520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16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f8cdc83de_0_867"/>
          <p:cNvSpPr txBox="1"/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pic>
        <p:nvPicPr>
          <p:cNvPr id="203" name="Google Shape;203;g31f8cdc83de_0_8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2913" y="734318"/>
            <a:ext cx="3000743" cy="19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f8cdc83de_0_86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1f8cdc83de_0_86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f8cdc83de_0_1017"/>
          <p:cNvSpPr txBox="1"/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11" name="Google Shape;211;g31f8cdc83de_0_101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1f8cdc83de_0_101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31f8cdc83de_0_10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f8cdc83de_0_1024"/>
          <p:cNvSpPr txBox="1"/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19" name="Google Shape;219;g31f8cdc83de_0_102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1f8cdc83de_0_102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1f8cdc83de_0_10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f8cdc83de_0_1030"/>
          <p:cNvSpPr txBox="1"/>
          <p:nvPr>
            <p:ph type="title"/>
          </p:nvPr>
        </p:nvSpPr>
        <p:spPr>
          <a:xfrm>
            <a:off x="750251" y="152175"/>
            <a:ext cx="45033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heap-increase-key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(“swim”) operation</a:t>
            </a:r>
            <a:endParaRPr/>
          </a:p>
        </p:txBody>
      </p:sp>
      <p:sp>
        <p:nvSpPr>
          <p:cNvPr id="227" name="Google Shape;227;g31f8cdc83de_0_1030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31f8cdc83de_0_1030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15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31f8cdc83de_0_10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g31f8cdc83de_0_15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5391" y="445445"/>
            <a:ext cx="2452116" cy="1709927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31f8cdc83de_0_1585"/>
          <p:cNvSpPr txBox="1"/>
          <p:nvPr/>
        </p:nvSpPr>
        <p:spPr>
          <a:xfrm>
            <a:off x="173300" y="2226588"/>
            <a:ext cx="5419200" cy="8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max-heap with a node whose index is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heavily shaded. </a:t>
            </a:r>
            <a:b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(b)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node has its key increased to 15 from 4.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(c)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one iteration of the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 of lines 4-6, the node and its parent have exchanged keys, and  the index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moves up to the parent. </a:t>
            </a:r>
            <a:b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max-heap after one more iteration of the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loop. At this  point,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[PARENT(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)] ≥ 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]. The max-heap property now holds and the procedure terminates.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1f8cdc83de_0_1585"/>
          <p:cNvSpPr txBox="1"/>
          <p:nvPr>
            <p:ph type="title"/>
          </p:nvPr>
        </p:nvSpPr>
        <p:spPr>
          <a:xfrm>
            <a:off x="823676" y="99125"/>
            <a:ext cx="4701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Heap-increase-key (“swim”) operation</a:t>
            </a:r>
            <a:endParaRPr/>
          </a:p>
        </p:txBody>
      </p:sp>
      <p:pic>
        <p:nvPicPr>
          <p:cNvPr id="237" name="Google Shape;237;g31f8cdc83de_0_15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295" y="445445"/>
            <a:ext cx="1970250" cy="10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1f8cdc83de_0_1638"/>
          <p:cNvSpPr txBox="1"/>
          <p:nvPr/>
        </p:nvSpPr>
        <p:spPr>
          <a:xfrm>
            <a:off x="125374" y="99136"/>
            <a:ext cx="4750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Google Shape;243;g31f8cdc83de_0_16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750" y="1152974"/>
            <a:ext cx="3643901" cy="190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1f8cdc83de_0_1638"/>
          <p:cNvSpPr txBox="1"/>
          <p:nvPr/>
        </p:nvSpPr>
        <p:spPr>
          <a:xfrm>
            <a:off x="85725" y="528175"/>
            <a:ext cx="568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-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New element always inserted as </a:t>
            </a:r>
            <a:r>
              <a:rPr b="1"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last element of the array (leaf)</a:t>
            </a:r>
            <a:endParaRPr b="1"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-"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heap-increase-key() is 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called</a:t>
            </a: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 that element 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-"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1f8cdc83de_0_1652"/>
          <p:cNvSpPr txBox="1"/>
          <p:nvPr/>
        </p:nvSpPr>
        <p:spPr>
          <a:xfrm>
            <a:off x="540250" y="374225"/>
            <a:ext cx="48900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of </a:t>
            </a:r>
            <a:r>
              <a:rPr b="1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MAX-HEAP-INSERT(A,10) 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heap  </a:t>
            </a:r>
            <a:b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 13 , 9,  5,  12,  8,  7,  4,  0,  6,     2,   1, NONE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b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1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     </a:t>
            </a:r>
            <a:r>
              <a:rPr b="1" i="0" lang="en-US" sz="1050" u="none" cap="none" strike="noStrike">
                <a:solidFill>
                  <a:srgbClr val="C00000"/>
                </a:solidFill>
                <a:latin typeface="Cambria Math"/>
                <a:ea typeface="Cambria Math"/>
                <a:cs typeface="Cambria Math"/>
                <a:sym typeface="Cambria Math"/>
              </a:rPr>
              <a:t>1      2   3    4   5    6   7   8   9   10   11  12   13</a:t>
            </a:r>
            <a:b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</a:b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8270" marR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Original heap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31f8cdc83de_0_16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819" y="1484514"/>
            <a:ext cx="3240699" cy="1403466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31f8cdc83de_0_1652"/>
          <p:cNvSpPr txBox="1"/>
          <p:nvPr/>
        </p:nvSpPr>
        <p:spPr>
          <a:xfrm>
            <a:off x="125374" y="99136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(Example1)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f8cdc83de_0_1662"/>
          <p:cNvSpPr txBox="1"/>
          <p:nvPr/>
        </p:nvSpPr>
        <p:spPr>
          <a:xfrm>
            <a:off x="574349" y="559025"/>
            <a:ext cx="46959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1131570" rtl="0" algn="l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8270" marR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Since MAX-HEAP-INSERT(A,10) is called, we append a node assigned value −∞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7" name="Google Shape;257;g31f8cdc83de_0_16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1383" y="1324745"/>
            <a:ext cx="3386233" cy="168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g31f8cdc83de_0_1662"/>
          <p:cNvSpPr txBox="1"/>
          <p:nvPr/>
        </p:nvSpPr>
        <p:spPr>
          <a:xfrm>
            <a:off x="125374" y="99136"/>
            <a:ext cx="4750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(Example1)</a:t>
            </a:r>
            <a:endParaRPr sz="1200">
              <a:solidFill>
                <a:schemeClr val="dk1"/>
              </a:solidFill>
            </a:endParaRPr>
          </a:p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f8cdc83de_0_1672"/>
          <p:cNvSpPr txBox="1"/>
          <p:nvPr/>
        </p:nvSpPr>
        <p:spPr>
          <a:xfrm>
            <a:off x="865174" y="640100"/>
            <a:ext cx="35694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8270" marR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Update the key value of the new node.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31f8cdc83de_0_16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622" y="1322871"/>
            <a:ext cx="3252171" cy="1624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31f8cdc83de_0_1672"/>
          <p:cNvSpPr txBox="1"/>
          <p:nvPr/>
        </p:nvSpPr>
        <p:spPr>
          <a:xfrm>
            <a:off x="125374" y="150161"/>
            <a:ext cx="4750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(Example1)</a:t>
            </a:r>
            <a:endParaRPr sz="1200">
              <a:solidFill>
                <a:schemeClr val="dk1"/>
              </a:solidFill>
            </a:endParaRPr>
          </a:p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1f8cdc83de_0_0"/>
          <p:cNvSpPr txBox="1"/>
          <p:nvPr>
            <p:ph type="title"/>
          </p:nvPr>
        </p:nvSpPr>
        <p:spPr>
          <a:xfrm>
            <a:off x="2175576" y="162300"/>
            <a:ext cx="116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Heaps</a:t>
            </a:r>
            <a:endParaRPr/>
          </a:p>
        </p:txBody>
      </p:sp>
      <p:sp>
        <p:nvSpPr>
          <p:cNvPr id="56" name="Google Shape;56;g31f8cdc83de_0_0"/>
          <p:cNvSpPr txBox="1"/>
          <p:nvPr/>
        </p:nvSpPr>
        <p:spPr>
          <a:xfrm>
            <a:off x="130850" y="841075"/>
            <a:ext cx="30108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9350">
            <a:spAutoFit/>
          </a:bodyPr>
          <a:lstStyle/>
          <a:p>
            <a:pPr indent="-136525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•"/>
            </a:pPr>
            <a:r>
              <a:rPr b="1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Complete binary tree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levels are completely filled </a:t>
            </a:r>
            <a:r>
              <a:rPr b="0" i="0" lang="en-US" sz="105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 the lowest,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every node should reside on the 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 side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136525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•"/>
            </a:pPr>
            <a:r>
              <a:rPr b="1" lang="en-US" sz="1050">
                <a:solidFill>
                  <a:srgbClr val="0000FF"/>
                </a:solidFill>
              </a:rPr>
              <a:t>Heap is Not a BST, </a:t>
            </a:r>
            <a:br>
              <a:rPr b="1" lang="en-US" sz="1050">
                <a:solidFill>
                  <a:srgbClr val="0000FF"/>
                </a:solidFill>
              </a:rPr>
            </a:br>
            <a:r>
              <a:rPr b="1" lang="en-US" sz="1050">
                <a:solidFill>
                  <a:srgbClr val="0000FF"/>
                </a:solidFill>
              </a:rPr>
              <a:t>Heap is a complete BT with heap property maintained</a:t>
            </a:r>
            <a:b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6525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50"/>
              <a:buFont typeface="Verdana"/>
              <a:buChar char="•"/>
            </a:pP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satisfy the </a:t>
            </a:r>
            <a:r>
              <a:rPr b="1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heap property.</a:t>
            </a:r>
            <a:endParaRPr b="1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0975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○"/>
            </a:pPr>
            <a:r>
              <a:rPr b="0" i="0" lang="en-US" sz="105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Heap property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Max Heaps</a:t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1" marL="6286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0" i="0" lang="en-US" sz="105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 Heap property</a:t>
            </a:r>
            <a:r>
              <a:rPr b="0" i="0" lang="en-US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Min Heaps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" name="Google Shape;57;g31f8cdc83de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975" y="709350"/>
            <a:ext cx="2498125" cy="16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1f8cdc83de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1f8cdc83de_0_1682"/>
          <p:cNvSpPr txBox="1"/>
          <p:nvPr/>
        </p:nvSpPr>
        <p:spPr>
          <a:xfrm>
            <a:off x="691700" y="635000"/>
            <a:ext cx="4854300" cy="5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8270" marR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Update the key value of the new node.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1" name="Google Shape;271;g31f8cdc83de_0_16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672" y="1339445"/>
            <a:ext cx="3111911" cy="153133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1f8cdc83de_0_1682"/>
          <p:cNvSpPr txBox="1"/>
          <p:nvPr/>
        </p:nvSpPr>
        <p:spPr>
          <a:xfrm>
            <a:off x="125374" y="150161"/>
            <a:ext cx="4750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(Example1)</a:t>
            </a:r>
            <a:endParaRPr sz="1200">
              <a:solidFill>
                <a:schemeClr val="dk1"/>
              </a:solidFill>
            </a:endParaRPr>
          </a:p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1f8cdc83de_0_1692"/>
          <p:cNvSpPr txBox="1"/>
          <p:nvPr/>
        </p:nvSpPr>
        <p:spPr>
          <a:xfrm>
            <a:off x="712100" y="548275"/>
            <a:ext cx="45891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into queue - Example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8425" marR="326390" rtl="0" algn="l">
              <a:lnSpc>
                <a:spcPct val="101000"/>
              </a:lnSpc>
              <a:spcBef>
                <a:spcPts val="78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of MAX-HEAP-INSERT(A,10) on the heap 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28270" marR="0" rtl="0" algn="l">
              <a:lnSpc>
                <a:spcPct val="104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Since the parent key is smaller than 10, the nodes are swapped. (Swim up)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31f8cdc83de_0_16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547" y="1470545"/>
            <a:ext cx="3252171" cy="160306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1f8cdc83de_0_1692"/>
          <p:cNvSpPr txBox="1"/>
          <p:nvPr/>
        </p:nvSpPr>
        <p:spPr>
          <a:xfrm>
            <a:off x="125374" y="150161"/>
            <a:ext cx="4750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(Example1)</a:t>
            </a:r>
            <a:endParaRPr sz="1200">
              <a:solidFill>
                <a:schemeClr val="dk1"/>
              </a:solidFill>
            </a:endParaRPr>
          </a:p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ff6e4d82b_0_36"/>
          <p:cNvSpPr txBox="1"/>
          <p:nvPr/>
        </p:nvSpPr>
        <p:spPr>
          <a:xfrm>
            <a:off x="125374" y="150161"/>
            <a:ext cx="47505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</a:t>
            </a:r>
            <a:r>
              <a:rPr lang="en-US"/>
              <a:t>(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Example2</a:t>
            </a:r>
            <a:r>
              <a:rPr lang="en-US"/>
              <a:t>)</a:t>
            </a:r>
            <a:endParaRPr/>
          </a:p>
        </p:txBody>
      </p:sp>
      <p:pic>
        <p:nvPicPr>
          <p:cNvPr id="285" name="Google Shape;285;g31ff6e4d82b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1375" y="498111"/>
            <a:ext cx="4470737" cy="2514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ff6e4d82b_0_45"/>
          <p:cNvSpPr txBox="1"/>
          <p:nvPr/>
        </p:nvSpPr>
        <p:spPr>
          <a:xfrm>
            <a:off x="125374" y="150161"/>
            <a:ext cx="47505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Max heap insert operation </a:t>
            </a:r>
            <a:r>
              <a:rPr lang="en-US">
                <a:solidFill>
                  <a:schemeClr val="dk1"/>
                </a:solidFill>
              </a:rPr>
              <a:t>(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Example3</a:t>
            </a:r>
            <a:r>
              <a:rPr lang="en-US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71056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1" name="Google Shape;291;g31ff6e4d82b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827" y="664376"/>
            <a:ext cx="3862850" cy="21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g31f8cdc83de_0_1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31f8cdc83de_0_163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31f8cdc83de_0_163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31f8cdc83de_0_1631"/>
          <p:cNvSpPr txBox="1"/>
          <p:nvPr>
            <p:ph type="title"/>
          </p:nvPr>
        </p:nvSpPr>
        <p:spPr>
          <a:xfrm>
            <a:off x="836977" y="187900"/>
            <a:ext cx="483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/>
              <a:t>Example4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f8cdc83de_0_123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31f8cdc83de_0_123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31f8cdc83de_0_1234"/>
          <p:cNvSpPr txBox="1"/>
          <p:nvPr>
            <p:ph type="title"/>
          </p:nvPr>
        </p:nvSpPr>
        <p:spPr>
          <a:xfrm>
            <a:off x="836977" y="187900"/>
            <a:ext cx="48399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/>
              <a:t>Example4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31f8cdc83de_0_12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1f8cdc83de_0_124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1f8cdc83de_0_124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31f8cdc83de_0_1241"/>
          <p:cNvSpPr txBox="1"/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/>
              <a:t>Example4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5" name="Google Shape;315;g31f8cdc83de_0_1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1f8cdc83de_0_124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31f8cdc83de_0_124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31f8cdc83de_0_1247"/>
          <p:cNvSpPr txBox="1"/>
          <p:nvPr>
            <p:ph type="title"/>
          </p:nvPr>
        </p:nvSpPr>
        <p:spPr>
          <a:xfrm>
            <a:off x="836977" y="187900"/>
            <a:ext cx="48399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/>
              <a:t>Example4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g31f8cdc83de_0_12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1f8cdc83de_0_125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31f8cdc83de_0_125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17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31f8cdc83de_0_1253"/>
          <p:cNvSpPr txBox="1"/>
          <p:nvPr>
            <p:ph type="title"/>
          </p:nvPr>
        </p:nvSpPr>
        <p:spPr>
          <a:xfrm>
            <a:off x="836977" y="187900"/>
            <a:ext cx="48399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max-heap-insert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operation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/>
              <a:t>Example4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g31f8cdc83de_0_1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724118"/>
            <a:ext cx="3000743" cy="1911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f8cdc83de_0_1161"/>
          <p:cNvSpPr txBox="1"/>
          <p:nvPr/>
        </p:nvSpPr>
        <p:spPr>
          <a:xfrm>
            <a:off x="382375" y="415263"/>
            <a:ext cx="2796300" cy="133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9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max-heap-insert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6850" lvl="0" marL="41275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+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412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6850" lvl="0" marL="412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6850" lvl="0" marL="412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while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 and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96850" lvl="0" marL="41275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   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exchange 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↔ 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parent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41300" lvl="0" marL="457200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i </a:t>
            </a:r>
            <a:r>
              <a:rPr b="0" i="1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0" lang="en-US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parent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Google Shape;337;g31f8cdc83de_0_1161"/>
          <p:cNvSpPr txBox="1"/>
          <p:nvPr/>
        </p:nvSpPr>
        <p:spPr>
          <a:xfrm>
            <a:off x="2632626" y="1850085"/>
            <a:ext cx="24153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2076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g31f8cdc83de_0_1161"/>
          <p:cNvSpPr txBox="1"/>
          <p:nvPr/>
        </p:nvSpPr>
        <p:spPr>
          <a:xfrm>
            <a:off x="382373" y="2163950"/>
            <a:ext cx="2796300" cy="828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24765" rtl="0" algn="l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max-heap-insert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 +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]]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← −∞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7645" lvl="0" marL="220345" marR="0" rtl="0" algn="l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AutoNum type="arabicPlain"/>
            </a:pP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-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size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key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31f8cdc83de_0_116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31f8cdc83de_0_116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18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31f8cdc83de_0_1161"/>
          <p:cNvSpPr txBox="1"/>
          <p:nvPr/>
        </p:nvSpPr>
        <p:spPr>
          <a:xfrm>
            <a:off x="655025" y="0"/>
            <a:ext cx="439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Max-heap-insert </a:t>
            </a: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(Both ways are correct)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g31f8cdc83de_0_1161"/>
          <p:cNvSpPr txBox="1"/>
          <p:nvPr/>
        </p:nvSpPr>
        <p:spPr>
          <a:xfrm>
            <a:off x="280525" y="1779213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4765" rtl="0" algn="l">
              <a:lnSpc>
                <a:spcPct val="1512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also be done using </a:t>
            </a:r>
            <a:r>
              <a:rPr b="0" i="0" lang="en-US" sz="11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heap-increase-key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31f8cdc83de_0_1161"/>
          <p:cNvSpPr txBox="1"/>
          <p:nvPr/>
        </p:nvSpPr>
        <p:spPr>
          <a:xfrm>
            <a:off x="3546025" y="1394475"/>
            <a:ext cx="180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359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b="1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07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 properties</a:t>
            </a:r>
            <a:endParaRPr/>
          </a:p>
        </p:txBody>
      </p:sp>
      <p:sp>
        <p:nvSpPr>
          <p:cNvPr id="64" name="Google Shape;64;p7"/>
          <p:cNvSpPr txBox="1"/>
          <p:nvPr/>
        </p:nvSpPr>
        <p:spPr>
          <a:xfrm>
            <a:off x="257775" y="798100"/>
            <a:ext cx="3243300" cy="20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-131445" lvl="0" marL="1568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Root: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Only node with no parent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Leaf: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 without any children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Heap size: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Number of nodes in heap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2080" lvl="0" marL="157480" marR="59055" rtl="0" algn="l">
              <a:lnSpc>
                <a:spcPct val="84200"/>
              </a:lnSpc>
              <a:spcBef>
                <a:spcPts val="29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Height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of a node is number of edges along </a:t>
            </a: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longest simple downward path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b="1" i="0" lang="en-US" sz="10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 to a leaf</a:t>
            </a:r>
            <a:endParaRPr b="1" i="0" sz="10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1" marL="433705" marR="0" rtl="0" algn="l">
              <a:lnSpc>
                <a:spcPct val="100000"/>
              </a:lnSpc>
              <a:spcBef>
                <a:spcPts val="13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Leaves have height h = 0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1" marL="43370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Verdana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in example above has height h = 3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4" lvl="1" marL="433069" marR="76073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Verdana"/>
              <a:buChar char="•"/>
            </a:pP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Height of root is height of tree/heap</a:t>
            </a:r>
            <a:endParaRPr b="0" i="0" sz="1000" u="sng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76073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4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Height of tree is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lg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log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[always because, its complete BT]</a:t>
            </a: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7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0" y="824000"/>
            <a:ext cx="2293725" cy="14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"/>
          <p:cNvSpPr txBox="1"/>
          <p:nvPr>
            <p:ph type="title"/>
          </p:nvPr>
        </p:nvSpPr>
        <p:spPr>
          <a:xfrm>
            <a:off x="1565275" y="162300"/>
            <a:ext cx="3016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210717" y="969009"/>
            <a:ext cx="3116091" cy="17203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Goal of </a:t>
            </a:r>
            <a:r>
              <a:rPr b="1" i="0" lang="en-US" sz="10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build_max_heap()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Method: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0025" lvl="0" marL="200025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Transform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unsorted array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into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max-heap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0025" lvl="0" marL="2000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Ensure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 property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       - Each parent node ≥ its children.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00025" lvl="0" marL="20002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Serve as the foundation for operations like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heap sort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priority queues.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0" name="Google Shape;35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5050" y="563025"/>
            <a:ext cx="2419550" cy="10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17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2" name="Google Shape;352;p17"/>
          <p:cNvSpPr txBox="1"/>
          <p:nvPr/>
        </p:nvSpPr>
        <p:spPr>
          <a:xfrm>
            <a:off x="5373370" y="3104757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26/27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1ff6e4d82b_0_0"/>
          <p:cNvSpPr txBox="1"/>
          <p:nvPr>
            <p:ph type="title"/>
          </p:nvPr>
        </p:nvSpPr>
        <p:spPr>
          <a:xfrm>
            <a:off x="1565275" y="162300"/>
            <a:ext cx="3016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Maintaining the heap property</a:t>
            </a:r>
            <a:endParaRPr/>
          </a:p>
        </p:txBody>
      </p:sp>
      <p:sp>
        <p:nvSpPr>
          <p:cNvPr id="358" name="Google Shape;358;g31ff6e4d82b_0_0"/>
          <p:cNvSpPr txBox="1"/>
          <p:nvPr/>
        </p:nvSpPr>
        <p:spPr>
          <a:xfrm>
            <a:off x="210718" y="969009"/>
            <a:ext cx="3016200" cy="12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225">
            <a:spAutoFit/>
          </a:bodyPr>
          <a:lstStyle/>
          <a:p>
            <a:pPr indent="-146050" lvl="0" marL="158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Starting point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</a:t>
            </a:r>
            <a:r>
              <a:rPr b="0" i="1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],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.length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6050" lvl="0" marL="158750" marR="0" rtl="0" algn="l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Turn A into a max-heap!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6050" lvl="0" marL="158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Max-Heapify() algorithm: “sink” operation</a:t>
            </a:r>
            <a:endParaRPr/>
          </a:p>
          <a:p>
            <a:pPr indent="-146050" lvl="0" marL="15875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Verdana"/>
              <a:buChar char="•"/>
            </a:pPr>
            <a: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Call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Max-Heapify()  from the </a:t>
            </a:r>
            <a: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last internal node to the root node (1)</a:t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5080" rtl="0" algn="l">
              <a:lnSpc>
                <a:spcPct val="98800"/>
              </a:lnSpc>
              <a:spcBef>
                <a:spcPts val="24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9" name="Google Shape;359;g31ff6e4d82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4919" y="990949"/>
            <a:ext cx="2225525" cy="95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1ff6e4d82b_0_0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1" name="Google Shape;361;g31ff6e4d82b_0_0"/>
          <p:cNvSpPr txBox="1"/>
          <p:nvPr/>
        </p:nvSpPr>
        <p:spPr>
          <a:xfrm>
            <a:off x="5373370" y="3104757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26/27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/>
          <p:nvPr/>
        </p:nvSpPr>
        <p:spPr>
          <a:xfrm>
            <a:off x="1657350" y="162300"/>
            <a:ext cx="2947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Runtime of Build-Max-Heap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7" name="Google Shape;367;p19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8" name="Google Shape;368;p19"/>
          <p:cNvSpPr txBox="1"/>
          <p:nvPr/>
        </p:nvSpPr>
        <p:spPr>
          <a:xfrm>
            <a:off x="478042" y="1301986"/>
            <a:ext cx="49230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Time complexity:</a:t>
            </a:r>
            <a:b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Max-Heapify(A, i) runs in O(log n)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●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Build-Max-Heap(A) calls 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Max-Heapify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()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n/2 times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●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Therefore, the runtime of Build-Max-Heap(A) is 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O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(n/2) x O(log n)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O(n log n)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Precise analysis shows </a:t>
            </a:r>
            <a:r>
              <a:rPr b="1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most heapify calls</a:t>
            </a:r>
            <a:r>
              <a:rPr b="0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are on</a:t>
            </a:r>
            <a:r>
              <a:rPr b="1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lower levels (smaller height). </a:t>
            </a:r>
            <a:br>
              <a:rPr b="1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Using the aggregate method, total cost is O(n). F</a:t>
            </a:r>
            <a:r>
              <a:rPr b="1" i="0" lang="en-US" sz="9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inal Time Complexity: O(n).</a:t>
            </a:r>
            <a:endParaRPr b="1" i="0" sz="9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9" name="Google Shape;3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5425" y="569803"/>
            <a:ext cx="2235108" cy="905319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19"/>
          <p:cNvSpPr txBox="1"/>
          <p:nvPr/>
        </p:nvSpPr>
        <p:spPr>
          <a:xfrm>
            <a:off x="3391517" y="984498"/>
            <a:ext cx="2061600" cy="3387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last i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nternal node to the root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1" name="Google Shape;371;p19"/>
          <p:cNvSpPr/>
          <p:nvPr/>
        </p:nvSpPr>
        <p:spPr>
          <a:xfrm>
            <a:off x="2826691" y="1074306"/>
            <a:ext cx="515400" cy="117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1f8cdc83de_0_1328"/>
          <p:cNvSpPr txBox="1"/>
          <p:nvPr>
            <p:ph type="title"/>
          </p:nvPr>
        </p:nvSpPr>
        <p:spPr>
          <a:xfrm>
            <a:off x="633026" y="1572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pic>
        <p:nvPicPr>
          <p:cNvPr id="377" name="Google Shape;377;g31f8cdc83de_0_13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8575" y="604375"/>
            <a:ext cx="3308601" cy="230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31f8cdc83de_0_132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1f8cdc83de_0_1512"/>
          <p:cNvSpPr txBox="1"/>
          <p:nvPr>
            <p:ph type="title"/>
          </p:nvPr>
        </p:nvSpPr>
        <p:spPr>
          <a:xfrm>
            <a:off x="633026" y="168000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384" name="Google Shape;384;g31f8cdc83de_0_151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g31f8cdc83de_0_1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625" y="648525"/>
            <a:ext cx="3259975" cy="2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f8cdc83de_0_1518"/>
          <p:cNvSpPr txBox="1"/>
          <p:nvPr>
            <p:ph type="title"/>
          </p:nvPr>
        </p:nvSpPr>
        <p:spPr>
          <a:xfrm>
            <a:off x="633026" y="1674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391" name="Google Shape;391;g31f8cdc83de_0_151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2" name="Google Shape;392;g31f8cdc83de_0_1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950" y="578100"/>
            <a:ext cx="3403650" cy="237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f8cdc83de_0_1523"/>
          <p:cNvSpPr txBox="1"/>
          <p:nvPr>
            <p:ph type="title"/>
          </p:nvPr>
        </p:nvSpPr>
        <p:spPr>
          <a:xfrm>
            <a:off x="633026" y="1470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398" name="Google Shape;398;g31f8cdc83de_0_152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31f8cdc83de_0_15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177" y="521676"/>
            <a:ext cx="3461875" cy="241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f8cdc83de_0_1528"/>
          <p:cNvSpPr txBox="1"/>
          <p:nvPr>
            <p:ph type="title"/>
          </p:nvPr>
        </p:nvSpPr>
        <p:spPr>
          <a:xfrm>
            <a:off x="633026" y="193000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405" name="Google Shape;405;g31f8cdc83de_0_152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6" name="Google Shape;406;g31f8cdc83de_0_1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775" y="533075"/>
            <a:ext cx="3492400" cy="243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f8cdc83de_0_1533"/>
          <p:cNvSpPr txBox="1"/>
          <p:nvPr>
            <p:ph type="title"/>
          </p:nvPr>
        </p:nvSpPr>
        <p:spPr>
          <a:xfrm>
            <a:off x="633026" y="131775"/>
            <a:ext cx="46512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</a:t>
            </a:r>
            <a:r>
              <a:rPr lang="en-US"/>
              <a:t>build-max-heap 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(“heapify”) operation</a:t>
            </a:r>
            <a:endParaRPr/>
          </a:p>
        </p:txBody>
      </p:sp>
      <p:sp>
        <p:nvSpPr>
          <p:cNvPr id="412" name="Google Shape;412;g31f8cdc83de_0_153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31f8cdc83de_0_15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8025" y="472226"/>
            <a:ext cx="3603600" cy="251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f8cdc83de_0_1747"/>
          <p:cNvSpPr txBox="1"/>
          <p:nvPr/>
        </p:nvSpPr>
        <p:spPr>
          <a:xfrm>
            <a:off x="1652771" y="221586"/>
            <a:ext cx="4051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Get maximum value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9" name="Google Shape;419;g31f8cdc83de_0_1747"/>
          <p:cNvSpPr txBox="1"/>
          <p:nvPr/>
        </p:nvSpPr>
        <p:spPr>
          <a:xfrm>
            <a:off x="125374" y="837691"/>
            <a:ext cx="720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g31f8cdc83de_0_17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5074" y="800799"/>
            <a:ext cx="1848150" cy="143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31f8cdc83de_0_1747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1f8cdc83de_0_1552"/>
          <p:cNvSpPr txBox="1"/>
          <p:nvPr/>
        </p:nvSpPr>
        <p:spPr>
          <a:xfrm>
            <a:off x="826550" y="162300"/>
            <a:ext cx="4712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Why Choose Array Over Linked List for Heap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" name="Google Shape;72;g31f8cdc83de_0_1552"/>
          <p:cNvSpPr txBox="1"/>
          <p:nvPr/>
        </p:nvSpPr>
        <p:spPr>
          <a:xfrm>
            <a:off x="0" y="703050"/>
            <a:ext cx="5589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Why Use an Array for Heaps: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O(1) parent/child access:</a:t>
            </a:r>
            <a:r>
              <a:rPr lang="en-US" sz="1100">
                <a:solidFill>
                  <a:schemeClr val="dk1"/>
                </a:solidFill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allow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access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via indices,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making </a:t>
            </a:r>
            <a:r>
              <a:rPr b="1" i="0" lang="en-US" sz="1100" u="none" cap="none" strike="noStrike">
                <a:solidFill>
                  <a:schemeClr val="dk1"/>
                </a:solidFill>
              </a:rPr>
              <a:t>parent/child lookup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trivial/straightforward.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Space efficiency for complete trees:</a:t>
            </a:r>
            <a:r>
              <a:rPr lang="en-US" sz="1100">
                <a:solidFill>
                  <a:schemeClr val="dk1"/>
                </a:solidFill>
              </a:rPr>
              <a:t> As a complete binary tree, the heap is never skewed, so array slots are utilized with minimal gaps.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Why Not Linked Lists: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Sequential access: </a:t>
            </a:r>
            <a:r>
              <a:rPr lang="en-US" sz="1100">
                <a:solidFill>
                  <a:schemeClr val="dk1"/>
                </a:solidFill>
              </a:rPr>
              <a:t>Locating a specific node requires traversal starting from root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n-US" sz="1100">
                <a:solidFill>
                  <a:schemeClr val="dk1"/>
                </a:solidFill>
              </a:rPr>
              <a:t>Higher memory overhead: </a:t>
            </a:r>
            <a:r>
              <a:rPr lang="en-US" sz="1100">
                <a:solidFill>
                  <a:schemeClr val="dk1"/>
                </a:solidFill>
              </a:rPr>
              <a:t>Each node needs multiple references (parent, left, right).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1f8cdc83de_0_1755"/>
          <p:cNvSpPr txBox="1"/>
          <p:nvPr/>
        </p:nvSpPr>
        <p:spPr>
          <a:xfrm>
            <a:off x="1080574" y="63275"/>
            <a:ext cx="4750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1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Extract maximum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(Referred as “Delete_max” in note)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g31f8cdc83de_0_17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8125" y="532025"/>
            <a:ext cx="3132550" cy="25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f8cdc83de_0_2011"/>
          <p:cNvSpPr txBox="1"/>
          <p:nvPr>
            <p:ph type="title"/>
          </p:nvPr>
        </p:nvSpPr>
        <p:spPr>
          <a:xfrm>
            <a:off x="1957672" y="152180"/>
            <a:ext cx="3295800" cy="2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cap="small"/>
              <a:t>heap</a:t>
            </a:r>
            <a:r>
              <a:rPr lang="en-US"/>
              <a:t>-</a:t>
            </a:r>
            <a:r>
              <a:rPr lang="en-US" cap="small"/>
              <a:t>extra</a:t>
            </a:r>
            <a:r>
              <a:rPr lang="en-US"/>
              <a:t>c</a:t>
            </a:r>
            <a:r>
              <a:rPr lang="en-US" cap="small"/>
              <a:t>t</a:t>
            </a:r>
            <a:r>
              <a:rPr lang="en-US"/>
              <a:t>-m</a:t>
            </a:r>
            <a:r>
              <a:rPr lang="en-US" cap="small"/>
              <a:t>ax</a:t>
            </a:r>
            <a:r>
              <a:rPr lang="en-US"/>
              <a:t> </a:t>
            </a:r>
            <a:r>
              <a:rPr lang="en-US">
                <a:latin typeface="Trebuchet MS"/>
                <a:ea typeface="Trebuchet MS"/>
                <a:cs typeface="Trebuchet MS"/>
                <a:sym typeface="Trebuchet MS"/>
              </a:rPr>
              <a:t>algorithm</a:t>
            </a:r>
            <a:endParaRPr/>
          </a:p>
        </p:txBody>
      </p:sp>
      <p:graphicFrame>
        <p:nvGraphicFramePr>
          <p:cNvPr id="433" name="Google Shape;433;g31f8cdc83de_0_2011"/>
          <p:cNvGraphicFramePr/>
          <p:nvPr/>
        </p:nvGraphicFramePr>
        <p:xfrm>
          <a:off x="434363" y="5414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{A7415E6C-23F5-40C7-B674-1AF899B95C04}</a:tableStyleId>
              </a:tblPr>
              <a:tblGrid>
                <a:gridCol w="2981400"/>
                <a:gridCol w="889500"/>
                <a:gridCol w="511475"/>
              </a:tblGrid>
              <a:tr h="18577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small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extra</a:t>
                      </a:r>
                      <a:r>
                        <a:rPr lang="en-US" sz="1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</a:t>
                      </a:r>
                      <a:r>
                        <a:rPr lang="en-US" sz="1000" u="none" cap="small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</a:t>
                      </a:r>
                      <a:r>
                        <a:rPr lang="en-US" sz="1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-m</a:t>
                      </a:r>
                      <a:r>
                        <a:rPr lang="en-US" sz="1000" u="none" cap="small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ax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 hMerge="1"/>
              </a:tr>
              <a:tr h="178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cost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3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times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835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	</a:t>
                      </a:r>
                      <a:r>
                        <a:rPr b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if 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i="1" lang="en-US" sz="1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&lt; 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	       </a:t>
                      </a:r>
                      <a:r>
                        <a:rPr b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then error 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“heap underflow”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	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max </a:t>
                      </a: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	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]]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  <a:tr h="15777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5	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]] </a:t>
                      </a: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  <a:tr h="16492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6	</a:t>
                      </a:r>
                      <a:r>
                        <a:rPr lang="en-US" sz="1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</a:t>
                      </a:r>
                      <a:r>
                        <a:rPr lang="en-US" sz="1000" u="none" cap="small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ax</a:t>
                      </a:r>
                      <a:r>
                        <a:rPr lang="en-US" sz="1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-</a:t>
                      </a:r>
                      <a:r>
                        <a:rPr lang="en-US" sz="1000" u="none" cap="small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heapif</a:t>
                      </a:r>
                      <a:r>
                        <a:rPr lang="en-US" sz="1000" u="none" cap="none" strike="noStrike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y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</a:t>
                      </a:r>
                      <a:r>
                        <a:rPr i="1" lang="en-US" sz="10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sz="1000" u="none" cap="none" strike="noStrike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lg 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n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endParaRPr sz="10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pSp>
        <p:nvGrpSpPr>
          <p:cNvPr id="434" name="Google Shape;434;g31f8cdc83de_0_2011"/>
          <p:cNvGrpSpPr/>
          <p:nvPr/>
        </p:nvGrpSpPr>
        <p:grpSpPr>
          <a:xfrm>
            <a:off x="386714" y="2386645"/>
            <a:ext cx="5053395" cy="447485"/>
            <a:chOff x="309198" y="2545483"/>
            <a:chExt cx="4040453" cy="477266"/>
          </a:xfrm>
        </p:grpSpPr>
        <p:sp>
          <p:nvSpPr>
            <p:cNvPr id="435" name="Google Shape;435;g31f8cdc83de_0_2011"/>
            <p:cNvSpPr/>
            <p:nvPr/>
          </p:nvSpPr>
          <p:spPr>
            <a:xfrm>
              <a:off x="309198" y="2545483"/>
              <a:ext cx="3989704" cy="186689"/>
            </a:xfrm>
            <a:custGeom>
              <a:rect b="b" l="l" r="r" t="t"/>
              <a:pathLst>
                <a:path extrusionOk="0" h="186689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3989652" y="1865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2626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g31f8cdc83de_0_20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8" y="2719387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31f8cdc83de_0_20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2921148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g31f8cdc83de_0_20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9" y="2908448"/>
              <a:ext cx="3938850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9" name="Google Shape;439;g31f8cdc83de_0_20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51" y="2589716"/>
              <a:ext cx="50800" cy="331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g31f8cdc83de_0_2011"/>
            <p:cNvSpPr/>
            <p:nvPr/>
          </p:nvSpPr>
          <p:spPr>
            <a:xfrm>
              <a:off x="309198" y="2763669"/>
              <a:ext cx="3989704" cy="208280"/>
            </a:xfrm>
            <a:custGeom>
              <a:rect b="b" l="l" r="r" t="t"/>
              <a:pathLst>
                <a:path extrusionOk="0" h="208280" w="3989704">
                  <a:moveTo>
                    <a:pt x="3989652" y="0"/>
                  </a:moveTo>
                  <a:lnTo>
                    <a:pt x="0" y="0"/>
                  </a:lnTo>
                  <a:lnTo>
                    <a:pt x="0" y="157478"/>
                  </a:lnTo>
                  <a:lnTo>
                    <a:pt x="4008" y="177203"/>
                  </a:lnTo>
                  <a:lnTo>
                    <a:pt x="14922" y="193356"/>
                  </a:lnTo>
                  <a:lnTo>
                    <a:pt x="31075" y="204270"/>
                  </a:lnTo>
                  <a:lnTo>
                    <a:pt x="50800" y="208279"/>
                  </a:lnTo>
                  <a:lnTo>
                    <a:pt x="3938852" y="208279"/>
                  </a:lnTo>
                  <a:lnTo>
                    <a:pt x="3958576" y="204270"/>
                  </a:lnTo>
                  <a:lnTo>
                    <a:pt x="3974729" y="193356"/>
                  </a:lnTo>
                  <a:lnTo>
                    <a:pt x="3985644" y="177203"/>
                  </a:lnTo>
                  <a:lnTo>
                    <a:pt x="3989652" y="15747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31f8cdc83de_0_2011"/>
            <p:cNvSpPr/>
            <p:nvPr/>
          </p:nvSpPr>
          <p:spPr>
            <a:xfrm>
              <a:off x="4298851" y="2627816"/>
              <a:ext cx="0" cy="312419"/>
            </a:xfrm>
            <a:custGeom>
              <a:rect b="b" l="l" r="r" t="t"/>
              <a:pathLst>
                <a:path extrusionOk="0" h="312419" w="120000">
                  <a:moveTo>
                    <a:pt x="0" y="3123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31f8cdc83de_0_2011"/>
            <p:cNvSpPr/>
            <p:nvPr/>
          </p:nvSpPr>
          <p:spPr>
            <a:xfrm>
              <a:off x="4298851" y="26151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31f8cdc83de_0_2011"/>
            <p:cNvSpPr/>
            <p:nvPr/>
          </p:nvSpPr>
          <p:spPr>
            <a:xfrm>
              <a:off x="4298851" y="26024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31f8cdc83de_0_2011"/>
            <p:cNvSpPr/>
            <p:nvPr/>
          </p:nvSpPr>
          <p:spPr>
            <a:xfrm>
              <a:off x="4298851" y="2589716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5" name="Google Shape;445;g31f8cdc83de_0_2011"/>
          <p:cNvSpPr txBox="1"/>
          <p:nvPr/>
        </p:nvSpPr>
        <p:spPr>
          <a:xfrm>
            <a:off x="434365" y="2326902"/>
            <a:ext cx="27147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Worst-case analysis</a:t>
            </a:r>
            <a:endParaRPr b="0" i="0" sz="11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= Θ(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lg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6" name="Google Shape;446;g31f8cdc83de_0_20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47" name="Google Shape;447;g31f8cdc83de_0_20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28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f8cdc83de_0_1769"/>
          <p:cNvSpPr txBox="1"/>
          <p:nvPr>
            <p:ph type="ctrTitle"/>
          </p:nvPr>
        </p:nvSpPr>
        <p:spPr>
          <a:xfrm>
            <a:off x="237925" y="99125"/>
            <a:ext cx="50496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Extract maximum - Example1</a:t>
            </a:r>
            <a:endParaRPr/>
          </a:p>
        </p:txBody>
      </p:sp>
      <p:sp>
        <p:nvSpPr>
          <p:cNvPr id="453" name="Google Shape;453;g31f8cdc83de_0_1769"/>
          <p:cNvSpPr txBox="1"/>
          <p:nvPr/>
        </p:nvSpPr>
        <p:spPr>
          <a:xfrm>
            <a:off x="372331" y="501766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 Original heap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4" name="Google Shape;454;g31f8cdc83de_0_1769"/>
          <p:cNvGrpSpPr/>
          <p:nvPr/>
        </p:nvGrpSpPr>
        <p:grpSpPr>
          <a:xfrm>
            <a:off x="82199" y="1408432"/>
            <a:ext cx="5205331" cy="1518374"/>
            <a:chOff x="-709226" y="1572532"/>
            <a:chExt cx="5205331" cy="1518374"/>
          </a:xfrm>
        </p:grpSpPr>
        <p:pic>
          <p:nvPicPr>
            <p:cNvPr id="455" name="Google Shape;455;g31f8cdc83de_0_17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09395" y="1572532"/>
              <a:ext cx="3086710" cy="15183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g31f8cdc83de_0_17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-709226" y="1705450"/>
              <a:ext cx="2072100" cy="1090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7" name="Google Shape;457;g31f8cdc83de_0_1769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1f8cdc83de_0_1779"/>
          <p:cNvSpPr txBox="1"/>
          <p:nvPr>
            <p:ph type="title"/>
          </p:nvPr>
        </p:nvSpPr>
        <p:spPr>
          <a:xfrm>
            <a:off x="1247151" y="114450"/>
            <a:ext cx="46836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Extract maximum - Example1</a:t>
            </a:r>
            <a:endParaRPr/>
          </a:p>
        </p:txBody>
      </p:sp>
      <p:sp>
        <p:nvSpPr>
          <p:cNvPr id="463" name="Google Shape;463;g31f8cdc83de_0_1779"/>
          <p:cNvSpPr txBox="1"/>
          <p:nvPr/>
        </p:nvSpPr>
        <p:spPr>
          <a:xfrm>
            <a:off x="280775" y="389550"/>
            <a:ext cx="51072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30810" marR="6566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2. Extract the max node 15, then move 1 to the top of the heap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31f8cdc83de_0_17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1450" y="1324102"/>
            <a:ext cx="3310075" cy="160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1f8cdc83de_0_17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49" y="1526351"/>
            <a:ext cx="2214101" cy="11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1f8cdc83de_0_1779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1f8cdc83de_0_1788"/>
          <p:cNvSpPr txBox="1"/>
          <p:nvPr>
            <p:ph type="ctrTitle"/>
          </p:nvPr>
        </p:nvSpPr>
        <p:spPr>
          <a:xfrm>
            <a:off x="823676" y="99125"/>
            <a:ext cx="4596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Extract maximum - Example1</a:t>
            </a:r>
            <a:endParaRPr/>
          </a:p>
        </p:txBody>
      </p:sp>
      <p:sp>
        <p:nvSpPr>
          <p:cNvPr id="472" name="Google Shape;472;g31f8cdc83de_0_1788"/>
          <p:cNvSpPr txBox="1"/>
          <p:nvPr/>
        </p:nvSpPr>
        <p:spPr>
          <a:xfrm>
            <a:off x="378406" y="42524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3. Call max heapify on root. Since 13&gt;9&gt;1, swap 1 and 13.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3" name="Google Shape;473;g31f8cdc83de_0_1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118" y="1407955"/>
            <a:ext cx="3090540" cy="152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31f8cdc83de_0_17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00" y="1796475"/>
            <a:ext cx="1685450" cy="8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1f8cdc83de_0_1788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1f8cdc83de_0_1797"/>
          <p:cNvSpPr txBox="1"/>
          <p:nvPr>
            <p:ph type="ctrTitle"/>
          </p:nvPr>
        </p:nvSpPr>
        <p:spPr>
          <a:xfrm>
            <a:off x="823676" y="99125"/>
            <a:ext cx="4637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Extract maximum - Example1</a:t>
            </a:r>
            <a:endParaRPr/>
          </a:p>
        </p:txBody>
      </p:sp>
      <p:sp>
        <p:nvSpPr>
          <p:cNvPr id="481" name="Google Shape;481;g31f8cdc83de_0_1797"/>
          <p:cNvSpPr txBox="1"/>
          <p:nvPr/>
        </p:nvSpPr>
        <p:spPr>
          <a:xfrm>
            <a:off x="250181" y="47879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 Since 12&gt;5&gt;1, swap 1 and 12.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2" name="Google Shape;482;g31f8cdc83de_0_17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3993" y="1410038"/>
            <a:ext cx="3236839" cy="159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g31f8cdc83de_0_17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00" y="1619475"/>
            <a:ext cx="2031875" cy="10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g31f8cdc83de_0_1797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1f8cdc83de_0_1806"/>
          <p:cNvSpPr txBox="1"/>
          <p:nvPr>
            <p:ph type="ctrTitle"/>
          </p:nvPr>
        </p:nvSpPr>
        <p:spPr>
          <a:xfrm>
            <a:off x="823676" y="99125"/>
            <a:ext cx="46314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Extract maximum - Example1</a:t>
            </a:r>
            <a:endParaRPr/>
          </a:p>
        </p:txBody>
      </p:sp>
      <p:sp>
        <p:nvSpPr>
          <p:cNvPr id="490" name="Google Shape;490;g31f8cdc83de_0_1806"/>
          <p:cNvSpPr txBox="1"/>
          <p:nvPr/>
        </p:nvSpPr>
        <p:spPr>
          <a:xfrm>
            <a:off x="255281" y="458391"/>
            <a:ext cx="4780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3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Illustrate the operation HEAP-EXTRACT-MAX on the heap A=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⟨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15,13,9,5,12,8,7,4,0,6,2,1</a:t>
            </a:r>
            <a:r>
              <a:rPr b="0" i="0" lang="en-US" sz="105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⟩</a:t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1308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5. Since 6&gt;2&gt;1, swap 1 and 6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31f8cdc83de_0_18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425" y="1321675"/>
            <a:ext cx="3301825" cy="167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g31f8cdc83de_0_180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500" y="1551575"/>
            <a:ext cx="2164750" cy="11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1f8cdc83de_0_1806"/>
          <p:cNvSpPr txBox="1"/>
          <p:nvPr/>
        </p:nvSpPr>
        <p:spPr>
          <a:xfrm>
            <a:off x="130860" y="3104757"/>
            <a:ext cx="53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Priority Queues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1ff6e4d82b_0_11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(Example3)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9" name="Google Shape;499;g31ff6e4d82b_0_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0" name="Google Shape;500;g31ff6e4d82b_0_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01" name="Google Shape;501;g31ff6e4d82b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575" y="583575"/>
            <a:ext cx="3982576" cy="2389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f8cdc83de_0_1887"/>
          <p:cNvSpPr txBox="1"/>
          <p:nvPr>
            <p:ph type="title"/>
          </p:nvPr>
        </p:nvSpPr>
        <p:spPr>
          <a:xfrm>
            <a:off x="923701" y="152175"/>
            <a:ext cx="43299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</p:txBody>
      </p:sp>
      <p:pic>
        <p:nvPicPr>
          <p:cNvPr id="507" name="Google Shape;507;g31f8cdc83de_0_18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7950" y="664150"/>
            <a:ext cx="2922274" cy="186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1f8cdc83de_0_188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09" name="Google Shape;509;g31f8cdc83de_0_188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1f8cdc83de_0_2081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5" name="Google Shape;515;g31f8cdc83de_0_208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16" name="Google Shape;516;g31f8cdc83de_0_208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17" name="Google Shape;517;g31f8cdc83de_0_2081"/>
          <p:cNvGrpSpPr/>
          <p:nvPr/>
        </p:nvGrpSpPr>
        <p:grpSpPr>
          <a:xfrm>
            <a:off x="765544" y="553777"/>
            <a:ext cx="3463940" cy="2360041"/>
            <a:chOff x="136180" y="473909"/>
            <a:chExt cx="3424219" cy="2776192"/>
          </a:xfrm>
        </p:grpSpPr>
        <p:pic>
          <p:nvPicPr>
            <p:cNvPr id="518" name="Google Shape;518;g31f8cdc83de_0_208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9" name="Google Shape;519;g31f8cdc83de_0_208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 txBox="1"/>
          <p:nvPr>
            <p:ph type="title"/>
          </p:nvPr>
        </p:nvSpPr>
        <p:spPr>
          <a:xfrm>
            <a:off x="1944175" y="46625"/>
            <a:ext cx="1784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 as array</a:t>
            </a:r>
            <a:endParaRPr/>
          </a:p>
        </p:txBody>
      </p:sp>
      <p:pic>
        <p:nvPicPr>
          <p:cNvPr id="78" name="Google Shape;7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8028" y="46626"/>
            <a:ext cx="2273175" cy="23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p8"/>
          <p:cNvSpPr txBox="1"/>
          <p:nvPr/>
        </p:nvSpPr>
        <p:spPr>
          <a:xfrm>
            <a:off x="96500" y="516325"/>
            <a:ext cx="3189600" cy="17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06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Since heap is a complete tree, we can conveniently represent it as an array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06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Do not need to represent edges explicitly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71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06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Indexing follows the same method as in BT/BST.</a:t>
            </a: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571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065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the index of a node, we can easily compute the indices of its parent, left child and right child.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1" name="Google Shape;8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499" y="2421353"/>
            <a:ext cx="4683649" cy="6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1f8cdc83de_0_2092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5" name="Google Shape;525;g31f8cdc83de_0_209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26" name="Google Shape;526;g31f8cdc83de_0_2092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27" name="Google Shape;527;g31f8cdc83de_0_2092"/>
          <p:cNvGrpSpPr/>
          <p:nvPr/>
        </p:nvGrpSpPr>
        <p:grpSpPr>
          <a:xfrm>
            <a:off x="826769" y="541369"/>
            <a:ext cx="3561188" cy="2351990"/>
            <a:chOff x="136180" y="473909"/>
            <a:chExt cx="3424219" cy="2776192"/>
          </a:xfrm>
        </p:grpSpPr>
        <p:pic>
          <p:nvPicPr>
            <p:cNvPr id="528" name="Google Shape;528;g31f8cdc83de_0_209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g31f8cdc83de_0_209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1f8cdc83de_0_2099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5" name="Google Shape;535;g31f8cdc83de_0_2099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36" name="Google Shape;536;g31f8cdc83de_0_2099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37" name="Google Shape;537;g31f8cdc83de_0_2099"/>
          <p:cNvGrpSpPr/>
          <p:nvPr/>
        </p:nvGrpSpPr>
        <p:grpSpPr>
          <a:xfrm>
            <a:off x="791080" y="574180"/>
            <a:ext cx="3606045" cy="2298687"/>
            <a:chOff x="136180" y="473909"/>
            <a:chExt cx="3424219" cy="2776192"/>
          </a:xfrm>
        </p:grpSpPr>
        <p:pic>
          <p:nvPicPr>
            <p:cNvPr id="538" name="Google Shape;538;g31f8cdc83de_0_209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Google Shape;539;g31f8cdc83de_0_209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31f8cdc83de_0_2105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5" name="Google Shape;545;g31f8cdc83de_0_210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6" name="Google Shape;546;g31f8cdc83de_0_210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47" name="Google Shape;547;g31f8cdc83de_0_2105"/>
          <p:cNvGrpSpPr/>
          <p:nvPr/>
        </p:nvGrpSpPr>
        <p:grpSpPr>
          <a:xfrm>
            <a:off x="775754" y="540727"/>
            <a:ext cx="3809786" cy="2367814"/>
            <a:chOff x="136180" y="473909"/>
            <a:chExt cx="3424219" cy="2776192"/>
          </a:xfrm>
        </p:grpSpPr>
        <p:pic>
          <p:nvPicPr>
            <p:cNvPr id="548" name="Google Shape;548;g31f8cdc83de_0_210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g31f8cdc83de_0_210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f8cdc83de_0_2111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5" name="Google Shape;555;g31f8cdc83de_0_211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6" name="Google Shape;556;g31f8cdc83de_0_211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57" name="Google Shape;557;g31f8cdc83de_0_2111"/>
          <p:cNvGrpSpPr/>
          <p:nvPr/>
        </p:nvGrpSpPr>
        <p:grpSpPr>
          <a:xfrm>
            <a:off x="668627" y="546365"/>
            <a:ext cx="3789583" cy="2362262"/>
            <a:chOff x="136180" y="473909"/>
            <a:chExt cx="3424219" cy="2776192"/>
          </a:xfrm>
        </p:grpSpPr>
        <p:pic>
          <p:nvPicPr>
            <p:cNvPr id="558" name="Google Shape;558;g31f8cdc83de_0_21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g31f8cdc83de_0_21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31f8cdc83de_0_2126"/>
          <p:cNvSpPr txBox="1"/>
          <p:nvPr>
            <p:ph type="title"/>
          </p:nvPr>
        </p:nvSpPr>
        <p:spPr>
          <a:xfrm>
            <a:off x="923701" y="152175"/>
            <a:ext cx="43299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1600" cap="small"/>
              <a:t>heap</a:t>
            </a:r>
            <a:r>
              <a:rPr lang="en-US" sz="1600"/>
              <a:t>-</a:t>
            </a:r>
            <a:r>
              <a:rPr lang="en-US" sz="1600" cap="small"/>
              <a:t>extra</a:t>
            </a:r>
            <a:r>
              <a:rPr lang="en-US" sz="1600"/>
              <a:t>c</a:t>
            </a:r>
            <a:r>
              <a:rPr lang="en-US" sz="1600" cap="small"/>
              <a:t>t</a:t>
            </a:r>
            <a:r>
              <a:rPr lang="en-US" sz="1600"/>
              <a:t>-m</a:t>
            </a:r>
            <a:r>
              <a:rPr lang="en-US" sz="1600" cap="small"/>
              <a:t>ax</a:t>
            </a:r>
            <a:r>
              <a:rPr lang="en-US" sz="1600"/>
              <a:t> operation (Example2)</a:t>
            </a:r>
            <a:endParaRPr sz="1600"/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5" name="Google Shape;565;g31f8cdc83de_0_212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6" name="Google Shape;566;g31f8cdc83de_0_212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27 / 29</a:t>
            </a:r>
            <a:endParaRPr b="0" i="0" sz="6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567" name="Google Shape;567;g31f8cdc83de_0_2126"/>
          <p:cNvGrpSpPr/>
          <p:nvPr/>
        </p:nvGrpSpPr>
        <p:grpSpPr>
          <a:xfrm>
            <a:off x="882900" y="617617"/>
            <a:ext cx="3610839" cy="2321452"/>
            <a:chOff x="136180" y="473909"/>
            <a:chExt cx="3424219" cy="2776192"/>
          </a:xfrm>
        </p:grpSpPr>
        <p:pic>
          <p:nvPicPr>
            <p:cNvPr id="568" name="Google Shape;568;g31f8cdc83de_0_21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6180" y="473909"/>
              <a:ext cx="1120138" cy="713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9" name="Google Shape;569;g31f8cdc83de_0_21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1210989"/>
              <a:ext cx="3200400" cy="203911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1f8cdc83de_0_1879"/>
          <p:cNvSpPr txBox="1"/>
          <p:nvPr>
            <p:ph type="ctrTitle"/>
          </p:nvPr>
        </p:nvSpPr>
        <p:spPr>
          <a:xfrm>
            <a:off x="1829174" y="165350"/>
            <a:ext cx="241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Heapsort Algorithm</a:t>
            </a:r>
            <a:endParaRPr/>
          </a:p>
        </p:txBody>
      </p:sp>
      <p:sp>
        <p:nvSpPr>
          <p:cNvPr id="575" name="Google Shape;575;g31f8cdc83de_0_1879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76" name="Google Shape;576;g31f8cdc83de_0_1879"/>
          <p:cNvSpPr txBox="1"/>
          <p:nvPr/>
        </p:nvSpPr>
        <p:spPr>
          <a:xfrm>
            <a:off x="272650" y="600775"/>
            <a:ext cx="52752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Starting point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Any array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</a:t>
            </a:r>
            <a:r>
              <a:rPr b="0" i="1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..n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Goal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Array sorted in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ascending order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r>
              <a:rPr b="1" i="0" lang="en-US" sz="1100" u="none" cap="none" strike="noStrike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in-place</a:t>
            </a:r>
            <a:r>
              <a:rPr b="0" i="0" lang="en-US" sz="1100" u="none" cap="none" strike="noStrike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100" u="none" cap="none" strike="noStrike">
              <a:solidFill>
                <a:srgbClr val="CC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Works like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selection sort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by dividing input into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sorted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unsorted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regions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195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In-Place Sorting: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Sorting is performed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without using extra space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for another array, </a:t>
            </a:r>
            <a:r>
              <a:rPr b="0" i="0" lang="en-US" sz="11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only modifying the input array.</a:t>
            </a:r>
            <a:endParaRPr b="0" i="0" sz="1100" u="sng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Examples of In-Place Sorting Algorithms</a:t>
            </a:r>
            <a:b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Bubble Sort, Selection Sort, Insertion Sort, Heapsort, Quicksort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21ef0433ab_4_2"/>
          <p:cNvSpPr txBox="1"/>
          <p:nvPr>
            <p:ph type="ctrTitle"/>
          </p:nvPr>
        </p:nvSpPr>
        <p:spPr>
          <a:xfrm>
            <a:off x="1829174" y="165350"/>
            <a:ext cx="241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Heapsort Algorithm</a:t>
            </a:r>
            <a:endParaRPr/>
          </a:p>
        </p:txBody>
      </p:sp>
      <p:sp>
        <p:nvSpPr>
          <p:cNvPr id="582" name="Google Shape;582;g321ef0433ab_4_2"/>
          <p:cNvSpPr txBox="1"/>
          <p:nvPr/>
        </p:nvSpPr>
        <p:spPr>
          <a:xfrm>
            <a:off x="130860" y="3104757"/>
            <a:ext cx="227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3" name="Google Shape;583;g321ef0433ab_4_2"/>
          <p:cNvSpPr txBox="1"/>
          <p:nvPr/>
        </p:nvSpPr>
        <p:spPr>
          <a:xfrm>
            <a:off x="74275" y="688275"/>
            <a:ext cx="56631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Differences in Sorting Order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20650" lvl="0" marL="2286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Heap: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Sorts in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ascending order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repeatedly moving the </a:t>
            </a:r>
            <a:r>
              <a:rPr b="1" i="0" lang="en-US" sz="1000" u="sng" cap="none" strike="noStrike">
                <a:solidFill>
                  <a:srgbClr val="0000FF"/>
                </a:solidFill>
              </a:rPr>
              <a:t>largest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 to the </a:t>
            </a:r>
            <a:r>
              <a:rPr b="1" i="0" lang="en-US" sz="1000" u="sng" cap="none" strike="noStrike">
                <a:solidFill>
                  <a:schemeClr val="dk1"/>
                </a:solidFill>
              </a:rPr>
              <a:t>end.</a:t>
            </a:r>
            <a:endParaRPr b="1" i="0" sz="1000" u="sng" cap="none" strike="noStrike">
              <a:solidFill>
                <a:schemeClr val="dk1"/>
              </a:solidFill>
            </a:endParaRPr>
          </a:p>
          <a:p>
            <a:pPr indent="-1206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 Heap: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Sorts in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descending order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repeatedly moving the </a:t>
            </a:r>
            <a:r>
              <a:rPr b="1" i="0" lang="en-US" sz="1000" u="sng" cap="none" strike="noStrike">
                <a:solidFill>
                  <a:srgbClr val="0000FF"/>
                </a:solidFill>
              </a:rPr>
              <a:t>smallest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 to the </a:t>
            </a:r>
            <a:r>
              <a:rPr b="1" i="0" lang="en-US" sz="1000" u="sng" cap="none" strike="noStrike">
                <a:solidFill>
                  <a:schemeClr val="dk1"/>
                </a:solidFill>
              </a:rPr>
              <a:t>end.</a:t>
            </a:r>
            <a:endParaRPr b="1" i="0" sz="1000" u="none" cap="none" strike="noStrike">
              <a:solidFill>
                <a:schemeClr val="dk1"/>
              </a:solidFill>
            </a:endParaRPr>
          </a:p>
        </p:txBody>
      </p:sp>
      <p:graphicFrame>
        <p:nvGraphicFramePr>
          <p:cNvPr id="584" name="Google Shape;584;g321ef0433ab_4_2"/>
          <p:cNvGraphicFramePr/>
          <p:nvPr/>
        </p:nvGraphicFramePr>
        <p:xfrm>
          <a:off x="294625" y="16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{B55C8B59-4359-4A7D-A478-8C8516B552D2}</a:tableStyleId>
              </a:tblPr>
              <a:tblGrid>
                <a:gridCol w="863900"/>
                <a:gridCol w="1231800"/>
                <a:gridCol w="1434700"/>
                <a:gridCol w="17636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Heap Type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Sorting Order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Key Element Moved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1000" u="none" cap="none" strike="noStrike"/>
                        <a:t>Re-Heapify Operation</a:t>
                      </a:r>
                      <a:endParaRPr b="1"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Max Heap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Ascending Order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Largest to End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Maintain Max Heap, calls max-heapify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Min Heap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Descending Order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Smallest to End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1000" u="none" cap="none" strike="noStrike"/>
                        <a:t>Maintain Min Heap, </a:t>
                      </a: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</a:rPr>
                        <a:t>calls min-heapify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736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Heapsort Algorithm</a:t>
            </a:r>
            <a:endParaRPr/>
          </a:p>
        </p:txBody>
      </p:sp>
      <p:sp>
        <p:nvSpPr>
          <p:cNvPr id="590" name="Google Shape;590;p21"/>
          <p:cNvSpPr txBox="1"/>
          <p:nvPr>
            <p:ph idx="1" type="body"/>
          </p:nvPr>
        </p:nvSpPr>
        <p:spPr>
          <a:xfrm>
            <a:off x="85350" y="770852"/>
            <a:ext cx="2790900" cy="16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5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000" u="sng"/>
              <a:t>Explanation</a:t>
            </a:r>
            <a:endParaRPr b="1" sz="1000" u="sng"/>
          </a:p>
          <a:p>
            <a:pPr indent="-63500" lvl="0" marL="857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Turn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 into max-heap.</a:t>
            </a:r>
            <a:endParaRPr sz="1000"/>
          </a:p>
          <a:p>
            <a:pPr indent="-63500" lvl="0" marL="85725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Arial"/>
              <a:buAutoNum type="arabicPeriod"/>
            </a:pP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[1] is now largest element.</a:t>
            </a:r>
            <a:endParaRPr sz="1000"/>
          </a:p>
          <a:p>
            <a:pPr indent="-63500" lvl="0" marL="85725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Swap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[1] and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], n=heap_size</a:t>
            </a:r>
            <a:endParaRPr sz="1000"/>
          </a:p>
          <a:p>
            <a:pPr indent="-63500" lvl="0" marL="85725" rtl="0" algn="l">
              <a:lnSpc>
                <a:spcPct val="117083"/>
              </a:lnSpc>
              <a:spcBef>
                <a:spcPts val="25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/>
            </a:pPr>
            <a:r>
              <a:rPr lang="en-US" sz="1000"/>
              <a:t>Reduce heap size to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n - </a:t>
            </a:r>
            <a:r>
              <a:rPr lang="en-US" sz="1000"/>
              <a:t>1</a:t>
            </a:r>
            <a:endParaRPr sz="1000"/>
          </a:p>
          <a:p>
            <a:pPr indent="0" lvl="0" marL="85725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and call max-heapify on the root </a:t>
            </a:r>
            <a:endParaRPr sz="1000"/>
          </a:p>
          <a:p>
            <a:pPr indent="0" lvl="0" marL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5.Now,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sz="1000"/>
              <a:t>] contains largest element (is sorted) and 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US" sz="1000"/>
              <a:t>[1</a:t>
            </a:r>
            <a:r>
              <a:rPr i="1" lang="en-US" sz="1000">
                <a:latin typeface="Calibri"/>
                <a:ea typeface="Calibri"/>
                <a:cs typeface="Calibri"/>
                <a:sym typeface="Calibri"/>
              </a:rPr>
              <a:t>..</a:t>
            </a:r>
            <a:r>
              <a:rPr i="1" lang="en-US" sz="1000">
                <a:latin typeface="Arial"/>
                <a:ea typeface="Arial"/>
                <a:cs typeface="Arial"/>
                <a:sym typeface="Arial"/>
              </a:rPr>
              <a:t>n - </a:t>
            </a:r>
            <a:r>
              <a:rPr lang="en-US" sz="1000"/>
              <a:t>1] is max-heap.</a:t>
            </a:r>
            <a:endParaRPr sz="1000"/>
          </a:p>
          <a:p>
            <a:pPr indent="-63500" lvl="0" marL="85725" rtl="0" algn="l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ahoma"/>
              <a:buAutoNum type="arabicPeriod" startAt="6"/>
            </a:pPr>
            <a:r>
              <a:rPr lang="en-US" sz="1000"/>
              <a:t>Repeat until entire array is sorted.</a:t>
            </a:r>
            <a:endParaRPr sz="1000"/>
          </a:p>
        </p:txBody>
      </p:sp>
      <p:pic>
        <p:nvPicPr>
          <p:cNvPr id="591" name="Google Shape;59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1850" y="834926"/>
            <a:ext cx="2923950" cy="157497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21"/>
          <p:cNvSpPr txBox="1"/>
          <p:nvPr/>
        </p:nvSpPr>
        <p:spPr>
          <a:xfrm>
            <a:off x="130860" y="3104757"/>
            <a:ext cx="31813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Heapsort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3" name="Google Shape;593;p21"/>
          <p:cNvSpPr txBox="1"/>
          <p:nvPr/>
        </p:nvSpPr>
        <p:spPr>
          <a:xfrm>
            <a:off x="239775" y="2607688"/>
            <a:ext cx="5199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Works like </a:t>
            </a:r>
            <a:r>
              <a:rPr b="1" i="0" lang="en-US" sz="1100" u="sng" cap="none" strike="noStrike">
                <a:solidFill>
                  <a:srgbClr val="0000FF"/>
                </a:solidFill>
              </a:rPr>
              <a:t>selection sort</a:t>
            </a: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by dividing input into </a:t>
            </a:r>
            <a:r>
              <a:rPr b="1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sorted</a:t>
            </a: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unsorted</a:t>
            </a: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regions.</a:t>
            </a:r>
            <a:endParaRPr b="0" i="0" sz="14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7543373484_0_7"/>
          <p:cNvSpPr txBox="1"/>
          <p:nvPr>
            <p:ph type="title"/>
          </p:nvPr>
        </p:nvSpPr>
        <p:spPr>
          <a:xfrm>
            <a:off x="1436700" y="45980"/>
            <a:ext cx="2635200" cy="5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27368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Heapsort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9" name="Google Shape;599;g37543373484_0_7" title="heap_sort_max_simulati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25" y="325825"/>
            <a:ext cx="5087050" cy="2764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g37543373484_0_7"/>
          <p:cNvSpPr txBox="1"/>
          <p:nvPr/>
        </p:nvSpPr>
        <p:spPr>
          <a:xfrm>
            <a:off x="306900" y="2983125"/>
            <a:ext cx="3526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Source: https://www.lavivienpost.net/heapsort-gif/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1f8cdc83de_0_384"/>
          <p:cNvSpPr txBox="1"/>
          <p:nvPr/>
        </p:nvSpPr>
        <p:spPr>
          <a:xfrm>
            <a:off x="1688464" y="179795"/>
            <a:ext cx="20172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Heapsort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06" name="Google Shape;606;g31f8cdc83de_0_384"/>
          <p:cNvGraphicFramePr/>
          <p:nvPr/>
        </p:nvGraphicFramePr>
        <p:xfrm>
          <a:off x="321340" y="84263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{A7415E6C-23F5-40C7-B674-1AF899B95C04}</a:tableStyleId>
              </a:tblPr>
              <a:tblGrid>
                <a:gridCol w="2692300"/>
                <a:gridCol w="733825"/>
                <a:gridCol w="1834150"/>
              </a:tblGrid>
              <a:tr h="18577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heapsort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 hMerge="1"/>
              </a:tr>
              <a:tr h="175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35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times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8350" marB="0" marR="0" marL="0"/>
                </a:tc>
              </a:tr>
              <a:tr h="16432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	</a:t>
                      </a:r>
                      <a:r>
                        <a:rPr lang="en-US" sz="1000" u="none" cap="none" strike="noStrik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build-max-heap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nlogn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</a:t>
                      </a:r>
                      <a:r>
                        <a:rPr b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for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</a:t>
                      </a:r>
                      <a:r>
                        <a:rPr i="1"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length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b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downto 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60750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	      </a:t>
                      </a:r>
                      <a:r>
                        <a:rPr b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 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exchange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i="1"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↔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 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57775">
                <a:tc gridSpan="2"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	     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i="1"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← 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heap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-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size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[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] </a:t>
                      </a:r>
                      <a:r>
                        <a:rPr i="1"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        </a:t>
                      </a:r>
                      <a:r>
                        <a:rPr lang="en-US" sz="1000" u="none" cap="none" strike="noStrike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chemeClr val="hlink"/>
                          </a:solidFill>
                        </a:rPr>
                        <a:t>1</a:t>
                      </a:r>
                      <a:r>
                        <a:rPr lang="en-US" sz="1000" u="none" cap="none" strike="noStrike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 hMerge="1"/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1818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  <a:tr h="164925">
                <a:tc>
                  <a:txBody>
                    <a:bodyPr/>
                    <a:lstStyle/>
                    <a:p>
                      <a:pPr indent="0" lvl="0" marL="254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	      </a:t>
                      </a:r>
                      <a:r>
                        <a:rPr lang="en-US" sz="1000" u="none" cap="none" strike="noStrike">
                          <a:latin typeface="Book Antiqua"/>
                          <a:ea typeface="Book Antiqua"/>
                          <a:cs typeface="Book Antiqua"/>
                          <a:sym typeface="Book Antiqua"/>
                        </a:rPr>
                        <a:t>max-heapify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i="1"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r>
                        <a:rPr b="0" i="1" lang="en-US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US" sz="10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0" marR="63500" rtl="0" algn="r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Θ(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lg 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0" marB="0" marR="0" marL="0"/>
                </a:tc>
                <a:tc>
                  <a:txBody>
                    <a:bodyPr/>
                    <a:lstStyle/>
                    <a:p>
                      <a:pPr indent="0" lvl="0" marL="63500" marR="0" rtl="0" algn="l">
                        <a:lnSpc>
                          <a:spcPct val="11545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 </a:t>
                      </a:r>
                      <a:r>
                        <a:rPr i="1" lang="en-US" sz="1000" u="none" cap="none" strike="noStrike">
                          <a:solidFill>
                            <a:srgbClr val="0000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− </a:t>
                      </a:r>
                      <a:r>
                        <a:rPr lang="en-US" sz="1000" u="none" cap="none" strike="noStrike">
                          <a:solidFill>
                            <a:srgbClr val="0000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/>
                </a:tc>
              </a:tr>
            </a:tbl>
          </a:graphicData>
        </a:graphic>
      </p:graphicFrame>
      <p:grpSp>
        <p:nvGrpSpPr>
          <p:cNvPr id="607" name="Google Shape;607;g31f8cdc83de_0_384"/>
          <p:cNvGrpSpPr/>
          <p:nvPr/>
        </p:nvGrpSpPr>
        <p:grpSpPr>
          <a:xfrm>
            <a:off x="386714" y="2289842"/>
            <a:ext cx="5053395" cy="447485"/>
            <a:chOff x="309198" y="2442238"/>
            <a:chExt cx="4040453" cy="477266"/>
          </a:xfrm>
        </p:grpSpPr>
        <p:sp>
          <p:nvSpPr>
            <p:cNvPr id="608" name="Google Shape;608;g31f8cdc83de_0_384"/>
            <p:cNvSpPr/>
            <p:nvPr/>
          </p:nvSpPr>
          <p:spPr>
            <a:xfrm>
              <a:off x="309198" y="2442238"/>
              <a:ext cx="3989704" cy="186689"/>
            </a:xfrm>
            <a:custGeom>
              <a:rect b="b" l="l" r="r" t="t"/>
              <a:pathLst>
                <a:path extrusionOk="0" h="186689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86558"/>
                  </a:lnTo>
                  <a:lnTo>
                    <a:pt x="3989652" y="186558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26268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9" name="Google Shape;609;g31f8cdc83de_0_38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8" y="2616142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g31f8cdc83de_0_38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9" y="2817904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g31f8cdc83de_0_38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9" y="2805203"/>
              <a:ext cx="3938850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g31f8cdc83de_0_38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51" y="2486472"/>
              <a:ext cx="50800" cy="331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3" name="Google Shape;613;g31f8cdc83de_0_384"/>
            <p:cNvSpPr/>
            <p:nvPr/>
          </p:nvSpPr>
          <p:spPr>
            <a:xfrm>
              <a:off x="309198" y="2660425"/>
              <a:ext cx="3989704" cy="208280"/>
            </a:xfrm>
            <a:custGeom>
              <a:rect b="b" l="l" r="r" t="t"/>
              <a:pathLst>
                <a:path extrusionOk="0" h="208280" w="3989704">
                  <a:moveTo>
                    <a:pt x="3989652" y="0"/>
                  </a:moveTo>
                  <a:lnTo>
                    <a:pt x="0" y="0"/>
                  </a:lnTo>
                  <a:lnTo>
                    <a:pt x="0" y="157478"/>
                  </a:lnTo>
                  <a:lnTo>
                    <a:pt x="4008" y="177203"/>
                  </a:lnTo>
                  <a:lnTo>
                    <a:pt x="14922" y="193356"/>
                  </a:lnTo>
                  <a:lnTo>
                    <a:pt x="31075" y="204270"/>
                  </a:lnTo>
                  <a:lnTo>
                    <a:pt x="50800" y="208279"/>
                  </a:lnTo>
                  <a:lnTo>
                    <a:pt x="3938852" y="208279"/>
                  </a:lnTo>
                  <a:lnTo>
                    <a:pt x="3958576" y="204270"/>
                  </a:lnTo>
                  <a:lnTo>
                    <a:pt x="3974729" y="193356"/>
                  </a:lnTo>
                  <a:lnTo>
                    <a:pt x="3985644" y="177203"/>
                  </a:lnTo>
                  <a:lnTo>
                    <a:pt x="3989652" y="157478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9E9F2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31f8cdc83de_0_384"/>
            <p:cNvSpPr/>
            <p:nvPr/>
          </p:nvSpPr>
          <p:spPr>
            <a:xfrm>
              <a:off x="4298851" y="2524572"/>
              <a:ext cx="0" cy="312419"/>
            </a:xfrm>
            <a:custGeom>
              <a:rect b="b" l="l" r="r" t="t"/>
              <a:pathLst>
                <a:path extrusionOk="0" h="312419" w="120000">
                  <a:moveTo>
                    <a:pt x="0" y="312381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31f8cdc83de_0_384"/>
            <p:cNvSpPr/>
            <p:nvPr/>
          </p:nvSpPr>
          <p:spPr>
            <a:xfrm>
              <a:off x="4298851" y="251187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31f8cdc83de_0_384"/>
            <p:cNvSpPr/>
            <p:nvPr/>
          </p:nvSpPr>
          <p:spPr>
            <a:xfrm>
              <a:off x="4298851" y="249917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31f8cdc83de_0_384"/>
            <p:cNvSpPr/>
            <p:nvPr/>
          </p:nvSpPr>
          <p:spPr>
            <a:xfrm>
              <a:off x="4298851" y="2486472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699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8" name="Google Shape;618;g31f8cdc83de_0_384"/>
          <p:cNvSpPr txBox="1"/>
          <p:nvPr/>
        </p:nvSpPr>
        <p:spPr>
          <a:xfrm>
            <a:off x="434396" y="2230075"/>
            <a:ext cx="39690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Worst-case analysis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 =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Θ(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)+ Θ(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b="0" i="1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=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Θ(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lg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9" name="Google Shape;619;g31f8cdc83de_0_38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1f8cdc83de_0_38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 txBox="1"/>
          <p:nvPr>
            <p:ph type="title"/>
          </p:nvPr>
        </p:nvSpPr>
        <p:spPr>
          <a:xfrm>
            <a:off x="1565275" y="162305"/>
            <a:ext cx="2635250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73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Heap as array properties</a:t>
            </a:r>
            <a:endParaRPr/>
          </a:p>
        </p:txBody>
      </p:sp>
      <p:sp>
        <p:nvSpPr>
          <p:cNvPr id="87" name="Google Shape;87;p9"/>
          <p:cNvSpPr txBox="1"/>
          <p:nvPr/>
        </p:nvSpPr>
        <p:spPr>
          <a:xfrm>
            <a:off x="358209" y="598870"/>
            <a:ext cx="52488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-139700" lvl="0" marL="28956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root of the tree is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[1].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700" lvl="0" marL="289560" marR="0" rtl="0" algn="l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node has 0, 1 or 2 children. (if a node has 1 child, it should be on left side)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700" lvl="0" marL="28956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node with no child is called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leaf.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700" lvl="0" marL="289560" marR="0" rtl="0" algn="l">
              <a:lnSpc>
                <a:spcPct val="15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node with at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least one child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called an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internal node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8" name="Google Shape;8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500" y="2214600"/>
            <a:ext cx="4436726" cy="6211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9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1f8cdc83de_0_168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6" name="Google Shape;626;g31f8cdc83de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8813" y="648502"/>
            <a:ext cx="3000743" cy="1903327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g31f8cdc83de_0_16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31f8cdc83de_0_168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1f8cdc83de_0_455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g31f8cdc83de_0_455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g31f8cdc83de_0_455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6" name="Google Shape;636;g31f8cdc83de_0_4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263" y="69950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31f8cdc83de_0_463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g31f8cdc83de_0_463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g31f8cdc83de_0_463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g31f8cdc83de_0_4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588" y="56175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f8cdc83de_0_471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g31f8cdc83de_0_471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g31f8cdc83de_0_471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2" name="Google Shape;652;g31f8cdc83de_0_4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6363" y="614639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f8cdc83de_0_479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8" name="Google Shape;658;g31f8cdc83de_0_479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31f8cdc83de_0_479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0" name="Google Shape;660;g31f8cdc83de_0_4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463" y="556652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f8cdc83de_0_487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g31f8cdc83de_0_487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g31f8cdc83de_0_487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8" name="Google Shape;668;g31f8cdc83de_0_4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f8cdc83de_0_494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31f8cdc83de_0_49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g31f8cdc83de_0_49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6" name="Google Shape;676;g31f8cdc83de_0_4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1f8cdc83de_0_500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g31f8cdc83de_0_500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g31f8cdc83de_0_500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g31f8cdc83de_0_5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1f8cdc83de_0_506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g31f8cdc83de_0_506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g31f8cdc83de_0_506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2" name="Google Shape;692;g31f8cdc83de_0_5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f8cdc83de_0_512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31f8cdc83de_0_512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31f8cdc83de_0_512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g31f8cdc83de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1f8cdc83de_0_33"/>
          <p:cNvSpPr txBox="1"/>
          <p:nvPr/>
        </p:nvSpPr>
        <p:spPr>
          <a:xfrm>
            <a:off x="435500" y="1176625"/>
            <a:ext cx="48549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69900" marR="15240" rtl="0" algn="l">
              <a:lnSpc>
                <a:spcPct val="102600"/>
              </a:lnSpc>
              <a:spcBef>
                <a:spcPts val="26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Unless explicitly stated as </a:t>
            </a:r>
            <a:r>
              <a:rPr b="0" i="0" lang="en-US" u="none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max heap </a:t>
            </a:r>
            <a:r>
              <a:rPr b="0" i="0" lang="en-US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or </a:t>
            </a:r>
            <a:r>
              <a:rPr b="0" i="0" lang="en-US" u="none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min heap</a:t>
            </a:r>
            <a:r>
              <a:rPr b="0" i="0" lang="en-US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br>
              <a:rPr b="0" i="0" lang="en-US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heap </a:t>
            </a:r>
            <a:r>
              <a:rPr b="0" i="0" lang="en-US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means </a:t>
            </a:r>
            <a:r>
              <a:rPr b="0" i="0" lang="en-US" u="sng" cap="none" strike="noStrike">
                <a:solidFill>
                  <a:schemeClr val="hlink"/>
                </a:solidFill>
                <a:latin typeface="Trebuchet MS"/>
                <a:ea typeface="Trebuchet MS"/>
                <a:cs typeface="Trebuchet MS"/>
                <a:sym typeface="Trebuchet MS"/>
              </a:rPr>
              <a:t>max heap </a:t>
            </a:r>
            <a:r>
              <a:rPr b="0" i="0" lang="en-US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 this course</a:t>
            </a:r>
            <a:r>
              <a:rPr b="0" i="0" lang="en-US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f8cdc83de_0_518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g31f8cdc83de_0_51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g31f8cdc83de_0_518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8" name="Google Shape;708;g31f8cdc83de_0_5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238" y="475027"/>
            <a:ext cx="3000743" cy="190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1f8cdc83de_0_524"/>
          <p:cNvSpPr txBox="1"/>
          <p:nvPr/>
        </p:nvSpPr>
        <p:spPr>
          <a:xfrm>
            <a:off x="1380248" y="138975"/>
            <a:ext cx="41586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Heapsort algorithm simulation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g31f8cdc83de_0_524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31f8cdc83de_0_524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23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6" name="Google Shape;716;g31f8cdc83de_0_5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038" y="412793"/>
            <a:ext cx="3000743" cy="25796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2"/>
          <p:cNvSpPr txBox="1"/>
          <p:nvPr/>
        </p:nvSpPr>
        <p:spPr>
          <a:xfrm>
            <a:off x="1820753" y="46625"/>
            <a:ext cx="2558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The Heapsort 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22" name="Google Shape;722;p22"/>
          <p:cNvPicPr preferRelativeResize="0"/>
          <p:nvPr/>
        </p:nvPicPr>
        <p:blipFill rotWithShape="1">
          <a:blip r:embed="rId3">
            <a:alphaModFix/>
          </a:blip>
          <a:srcRect b="0" l="0" r="0" t="3549"/>
          <a:stretch/>
        </p:blipFill>
        <p:spPr>
          <a:xfrm>
            <a:off x="990025" y="369000"/>
            <a:ext cx="3790276" cy="2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2"/>
          <p:cNvSpPr txBox="1"/>
          <p:nvPr/>
        </p:nvSpPr>
        <p:spPr>
          <a:xfrm>
            <a:off x="130860" y="3104757"/>
            <a:ext cx="31813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Heapsort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37543373484_0_18"/>
          <p:cNvSpPr txBox="1"/>
          <p:nvPr/>
        </p:nvSpPr>
        <p:spPr>
          <a:xfrm>
            <a:off x="1621155" y="75725"/>
            <a:ext cx="28674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Heapsort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imulation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g37543373484_0_18"/>
          <p:cNvSpPr txBox="1"/>
          <p:nvPr/>
        </p:nvSpPr>
        <p:spPr>
          <a:xfrm>
            <a:off x="633016" y="3125521"/>
            <a:ext cx="5868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Mumit Khan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g37543373484_0_18"/>
          <p:cNvSpPr txBox="1"/>
          <p:nvPr/>
        </p:nvSpPr>
        <p:spPr>
          <a:xfrm>
            <a:off x="5316337" y="3125521"/>
            <a:ext cx="327900" cy="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en-US" sz="6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24 / 29</a:t>
            </a:r>
            <a:endParaRPr b="0" i="0" sz="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1" name="Google Shape;731;g37543373484_0_18" title="heap_sor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853" y="339426"/>
            <a:ext cx="4601750" cy="2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37543373484_0_18"/>
          <p:cNvSpPr txBox="1"/>
          <p:nvPr/>
        </p:nvSpPr>
        <p:spPr>
          <a:xfrm>
            <a:off x="294675" y="2922875"/>
            <a:ext cx="4947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Source: https://yaswa779.medium.com/introduction-to-heap-sort-edad68e6b0d1</a:t>
            </a:r>
            <a:endParaRPr sz="6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25"/>
          <p:cNvSpPr txBox="1"/>
          <p:nvPr>
            <p:ph type="title"/>
          </p:nvPr>
        </p:nvSpPr>
        <p:spPr>
          <a:xfrm>
            <a:off x="688825" y="1104300"/>
            <a:ext cx="4713300" cy="3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Try out Interactive </a:t>
            </a:r>
            <a:r>
              <a:rPr b="1"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Max Heap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Simulation by Visualgo.net (</a:t>
            </a:r>
            <a:r>
              <a:rPr lang="en-US" sz="12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https://visualgo.net/en/heap</a:t>
            </a:r>
            <a:r>
              <a:rPr lang="en-US" sz="12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2450"/>
          </a:p>
        </p:txBody>
      </p:sp>
      <p:sp>
        <p:nvSpPr>
          <p:cNvPr id="738" name="Google Shape;738;p25"/>
          <p:cNvSpPr txBox="1"/>
          <p:nvPr/>
        </p:nvSpPr>
        <p:spPr>
          <a:xfrm>
            <a:off x="1688477" y="325125"/>
            <a:ext cx="24411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Book Antiqua"/>
                <a:ea typeface="Book Antiqua"/>
                <a:cs typeface="Book Antiqua"/>
                <a:sym typeface="Book Antiqua"/>
              </a:rPr>
              <a:t>Interactive simulations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321adffe467_0_18"/>
          <p:cNvSpPr txBox="1"/>
          <p:nvPr>
            <p:ph type="title"/>
          </p:nvPr>
        </p:nvSpPr>
        <p:spPr>
          <a:xfrm>
            <a:off x="2334902" y="1127875"/>
            <a:ext cx="14775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0"/>
          <p:cNvSpPr txBox="1"/>
          <p:nvPr>
            <p:ph type="title"/>
          </p:nvPr>
        </p:nvSpPr>
        <p:spPr>
          <a:xfrm>
            <a:off x="2042550" y="107650"/>
            <a:ext cx="19260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 Heap Property</a:t>
            </a:r>
            <a:endParaRPr/>
          </a:p>
        </p:txBody>
      </p:sp>
      <p:sp>
        <p:nvSpPr>
          <p:cNvPr id="100" name="Google Shape;100;p10"/>
          <p:cNvSpPr txBox="1"/>
          <p:nvPr/>
        </p:nvSpPr>
        <p:spPr>
          <a:xfrm>
            <a:off x="256038" y="317431"/>
            <a:ext cx="5499000" cy="14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708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0" marL="28829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node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 satisfies the max-heap property: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1" i="1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i="1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Parent</a:t>
            </a:r>
            <a:r>
              <a:rPr b="1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1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)] </a:t>
            </a:r>
            <a:r>
              <a:rPr b="1" i="1" lang="en-US" sz="1100" u="none" cap="none" strike="noStrike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≥ </a:t>
            </a:r>
            <a:r>
              <a:rPr b="1" i="1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[</a:t>
            </a:r>
            <a:r>
              <a:rPr b="1" i="1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].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Here, A[i] is an internal node.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Tahoma"/>
              <a:buChar char="-"/>
            </a:pPr>
            <a:r>
              <a:rPr lang="en-US" sz="1100">
                <a:latin typeface="Tahoma"/>
                <a:ea typeface="Tahoma"/>
                <a:cs typeface="Tahoma"/>
                <a:sym typeface="Tahoma"/>
              </a:rPr>
              <a:t>Parent always greater than both of its children/child.</a:t>
            </a:r>
            <a:endParaRPr sz="1100">
              <a:latin typeface="Tahoma"/>
              <a:ea typeface="Tahoma"/>
              <a:cs typeface="Tahoma"/>
              <a:sym typeface="Tahoma"/>
            </a:endParaRPr>
          </a:p>
          <a:p>
            <a:pPr indent="-138430" lvl="0" marL="288290" marR="0" rtl="0" algn="l">
              <a:lnSpc>
                <a:spcPct val="115000"/>
              </a:lnSpc>
              <a:spcBef>
                <a:spcPts val="1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Hence, the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largest element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in a max-heap is stored at the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root.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9065" lvl="0" marL="288290" marR="8128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We will use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max-heaps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in the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heapsort algorithm 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81280" rtl="0" algn="l">
              <a:lnSpc>
                <a:spcPct val="115000"/>
              </a:lnSpc>
              <a:spcBef>
                <a:spcPts val="15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Verdana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It can be viewed as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improved 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selection sort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 (In-place)</a:t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p10"/>
          <p:cNvSpPr txBox="1"/>
          <p:nvPr/>
        </p:nvSpPr>
        <p:spPr>
          <a:xfrm>
            <a:off x="130860" y="3104757"/>
            <a:ext cx="227329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Heaps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2" name="Google Shape;10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375" y="1761199"/>
            <a:ext cx="2151225" cy="14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2024-12-13T10:41:48Z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2023-03-08T00:00:00Z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2024-12-13T00:00:00Z</vt:filetime>
  </property>
  <property fmtid="{D5CDD505-2E9C-101B-9397-08002B2CF9AE}" pid="5" name="Producer">
    <vt:lpwstr>Microsoft® PowerPoint® for Microsoft 365</vt:lpwstr>
  </property>
</Properties>
</file>